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3" r:id="rId3"/>
    <p:sldId id="292" r:id="rId4"/>
    <p:sldId id="307" r:id="rId5"/>
    <p:sldId id="342" r:id="rId6"/>
    <p:sldId id="288" r:id="rId7"/>
    <p:sldId id="293" r:id="rId8"/>
    <p:sldId id="294" r:id="rId9"/>
    <p:sldId id="344" r:id="rId10"/>
    <p:sldId id="295" r:id="rId11"/>
    <p:sldId id="345" r:id="rId12"/>
    <p:sldId id="346" r:id="rId13"/>
    <p:sldId id="347" r:id="rId14"/>
    <p:sldId id="348" r:id="rId15"/>
    <p:sldId id="349" r:id="rId16"/>
    <p:sldId id="351" r:id="rId17"/>
    <p:sldId id="350" r:id="rId18"/>
    <p:sldId id="308" r:id="rId19"/>
    <p:sldId id="296" r:id="rId20"/>
    <p:sldId id="353" r:id="rId21"/>
    <p:sldId id="354" r:id="rId22"/>
    <p:sldId id="356" r:id="rId23"/>
    <p:sldId id="357" r:id="rId24"/>
    <p:sldId id="35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37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E2F025-1157-4D65-93BC-C95373E46717}" type="doc">
      <dgm:prSet loTypeId="urn:microsoft.com/office/officeart/2005/8/layout/venn2" loCatId="relationship" qsTypeId="urn:microsoft.com/office/officeart/2005/8/quickstyle/simple1" qsCatId="simple" csTypeId="urn:microsoft.com/office/officeart/2005/8/colors/accent1_3" csCatId="accent1" phldr="1"/>
      <dgm:spPr/>
      <dgm:t>
        <a:bodyPr/>
        <a:lstStyle/>
        <a:p>
          <a:endParaRPr lang="en-GB"/>
        </a:p>
      </dgm:t>
    </dgm:pt>
    <dgm:pt modelId="{D80BA065-83B9-48EE-B56C-8750AE4F3703}">
      <dgm:prSet phldrT="[Text]"/>
      <dgm:spPr>
        <a:solidFill>
          <a:schemeClr val="bg1">
            <a:lumMod val="85000"/>
          </a:schemeClr>
        </a:solidFill>
        <a:ln w="19050">
          <a:solidFill>
            <a:srgbClr val="16374A"/>
          </a:solidFill>
        </a:ln>
      </dgm:spPr>
      <dgm:t>
        <a:bodyPr/>
        <a:lstStyle/>
        <a:p>
          <a:r>
            <a:rPr lang="en-GB" dirty="0">
              <a:solidFill>
                <a:sysClr val="windowText" lastClr="000000"/>
              </a:solidFill>
            </a:rPr>
            <a:t>Axiology</a:t>
          </a:r>
        </a:p>
      </dgm:t>
    </dgm:pt>
    <dgm:pt modelId="{4E888D0A-8641-4206-91D6-6290436F70C2}" type="parTrans" cxnId="{81C566E1-5811-4429-8A37-2A569944FA37}">
      <dgm:prSet/>
      <dgm:spPr/>
      <dgm:t>
        <a:bodyPr/>
        <a:lstStyle/>
        <a:p>
          <a:endParaRPr lang="en-GB"/>
        </a:p>
      </dgm:t>
    </dgm:pt>
    <dgm:pt modelId="{3D2CEE5D-AE7C-4512-83E2-92C129F201C4}" type="sibTrans" cxnId="{81C566E1-5811-4429-8A37-2A569944FA37}">
      <dgm:prSet/>
      <dgm:spPr/>
      <dgm:t>
        <a:bodyPr/>
        <a:lstStyle/>
        <a:p>
          <a:endParaRPr lang="en-GB"/>
        </a:p>
      </dgm:t>
    </dgm:pt>
    <dgm:pt modelId="{F9879D46-B06E-4EAA-AB45-F92B85F82AF6}">
      <dgm:prSet phldrT="[Text]"/>
      <dgm:spPr>
        <a:solidFill>
          <a:schemeClr val="bg1">
            <a:lumMod val="85000"/>
          </a:schemeClr>
        </a:solidFill>
        <a:ln w="19050">
          <a:solidFill>
            <a:srgbClr val="16374A"/>
          </a:solidFill>
        </a:ln>
      </dgm:spPr>
      <dgm:t>
        <a:bodyPr/>
        <a:lstStyle/>
        <a:p>
          <a:r>
            <a:rPr lang="en-GB" dirty="0">
              <a:solidFill>
                <a:sysClr val="windowText" lastClr="000000"/>
              </a:solidFill>
            </a:rPr>
            <a:t>Ontology</a:t>
          </a:r>
        </a:p>
      </dgm:t>
    </dgm:pt>
    <dgm:pt modelId="{F569AA98-F308-4E0F-9B12-9F49821C9A11}" type="parTrans" cxnId="{65653406-501C-414A-813D-DC7910DFFC4F}">
      <dgm:prSet/>
      <dgm:spPr/>
      <dgm:t>
        <a:bodyPr/>
        <a:lstStyle/>
        <a:p>
          <a:endParaRPr lang="en-GB"/>
        </a:p>
      </dgm:t>
    </dgm:pt>
    <dgm:pt modelId="{396A5558-251C-4ABF-9C3A-A95DE226C5B0}" type="sibTrans" cxnId="{65653406-501C-414A-813D-DC7910DFFC4F}">
      <dgm:prSet/>
      <dgm:spPr/>
      <dgm:t>
        <a:bodyPr/>
        <a:lstStyle/>
        <a:p>
          <a:endParaRPr lang="en-GB"/>
        </a:p>
      </dgm:t>
    </dgm:pt>
    <dgm:pt modelId="{2A70E997-65A4-4356-95E7-784B18E06E3C}">
      <dgm:prSet phldrT="[Text]"/>
      <dgm:spPr>
        <a:solidFill>
          <a:schemeClr val="bg1">
            <a:lumMod val="85000"/>
          </a:schemeClr>
        </a:solidFill>
        <a:ln w="19050">
          <a:solidFill>
            <a:srgbClr val="16374A"/>
          </a:solidFill>
        </a:ln>
      </dgm:spPr>
      <dgm:t>
        <a:bodyPr/>
        <a:lstStyle/>
        <a:p>
          <a:r>
            <a:rPr lang="en-GB" dirty="0">
              <a:solidFill>
                <a:sysClr val="windowText" lastClr="000000"/>
              </a:solidFill>
            </a:rPr>
            <a:t>Epistemology</a:t>
          </a:r>
        </a:p>
      </dgm:t>
    </dgm:pt>
    <dgm:pt modelId="{84D9C514-E2E1-4060-98B4-A5FB03EA53B7}" type="parTrans" cxnId="{E01D49D2-A91C-4E17-B6F8-21938C6EDECE}">
      <dgm:prSet/>
      <dgm:spPr/>
      <dgm:t>
        <a:bodyPr/>
        <a:lstStyle/>
        <a:p>
          <a:endParaRPr lang="en-GB"/>
        </a:p>
      </dgm:t>
    </dgm:pt>
    <dgm:pt modelId="{01B71300-0D00-43EA-856E-9D5204D41F53}" type="sibTrans" cxnId="{E01D49D2-A91C-4E17-B6F8-21938C6EDECE}">
      <dgm:prSet/>
      <dgm:spPr/>
      <dgm:t>
        <a:bodyPr/>
        <a:lstStyle/>
        <a:p>
          <a:endParaRPr lang="en-GB"/>
        </a:p>
      </dgm:t>
    </dgm:pt>
    <dgm:pt modelId="{7D7C4F92-F93D-493C-AA1D-F936A40543DB}">
      <dgm:prSet phldrT="[Text]"/>
      <dgm:spPr>
        <a:solidFill>
          <a:srgbClr val="16374A"/>
        </a:solidFill>
        <a:ln w="19050">
          <a:solidFill>
            <a:srgbClr val="16374A"/>
          </a:solidFill>
        </a:ln>
      </dgm:spPr>
      <dgm:t>
        <a:bodyPr/>
        <a:lstStyle/>
        <a:p>
          <a:r>
            <a:rPr lang="en-GB" dirty="0"/>
            <a:t>Methodology</a:t>
          </a:r>
        </a:p>
      </dgm:t>
    </dgm:pt>
    <dgm:pt modelId="{AA0C923F-4DCA-4E56-B1E5-DD665F60AC32}" type="parTrans" cxnId="{0CE5C9EA-6BA9-47E7-A82A-CB44FF519FE3}">
      <dgm:prSet/>
      <dgm:spPr/>
      <dgm:t>
        <a:bodyPr/>
        <a:lstStyle/>
        <a:p>
          <a:endParaRPr lang="en-GB"/>
        </a:p>
      </dgm:t>
    </dgm:pt>
    <dgm:pt modelId="{2E66ABB2-E565-41C8-A0EC-0C92E8516578}" type="sibTrans" cxnId="{0CE5C9EA-6BA9-47E7-A82A-CB44FF519FE3}">
      <dgm:prSet/>
      <dgm:spPr/>
      <dgm:t>
        <a:bodyPr/>
        <a:lstStyle/>
        <a:p>
          <a:endParaRPr lang="en-GB"/>
        </a:p>
      </dgm:t>
    </dgm:pt>
    <dgm:pt modelId="{13FD8CD6-5DE3-4FD5-AD92-3030DBD7E590}">
      <dgm:prSet phldrT="[Text]"/>
      <dgm:spPr>
        <a:solidFill>
          <a:schemeClr val="bg1">
            <a:lumMod val="85000"/>
          </a:schemeClr>
        </a:solidFill>
        <a:ln w="19050">
          <a:solidFill>
            <a:srgbClr val="16374A"/>
          </a:solidFill>
        </a:ln>
      </dgm:spPr>
      <dgm:t>
        <a:bodyPr/>
        <a:lstStyle/>
        <a:p>
          <a:r>
            <a:rPr lang="en-GB" dirty="0">
              <a:solidFill>
                <a:sysClr val="windowText" lastClr="000000"/>
              </a:solidFill>
            </a:rPr>
            <a:t>Methods</a:t>
          </a:r>
        </a:p>
      </dgm:t>
    </dgm:pt>
    <dgm:pt modelId="{576C0011-ADB3-477B-BCE6-B90F538C5BDB}" type="parTrans" cxnId="{AEE8EE54-AD1B-4729-A9C8-F7C6ACB34D72}">
      <dgm:prSet/>
      <dgm:spPr/>
      <dgm:t>
        <a:bodyPr/>
        <a:lstStyle/>
        <a:p>
          <a:endParaRPr lang="en-GB"/>
        </a:p>
      </dgm:t>
    </dgm:pt>
    <dgm:pt modelId="{B9F15F95-1C33-428D-B479-1D9ADB389FB0}" type="sibTrans" cxnId="{AEE8EE54-AD1B-4729-A9C8-F7C6ACB34D72}">
      <dgm:prSet/>
      <dgm:spPr/>
      <dgm:t>
        <a:bodyPr/>
        <a:lstStyle/>
        <a:p>
          <a:endParaRPr lang="en-GB"/>
        </a:p>
      </dgm:t>
    </dgm:pt>
    <dgm:pt modelId="{36E5431C-3238-485E-8B6F-5F2627538221}" type="pres">
      <dgm:prSet presAssocID="{19E2F025-1157-4D65-93BC-C95373E46717}" presName="Name0" presStyleCnt="0">
        <dgm:presLayoutVars>
          <dgm:chMax val="7"/>
          <dgm:resizeHandles val="exact"/>
        </dgm:presLayoutVars>
      </dgm:prSet>
      <dgm:spPr/>
    </dgm:pt>
    <dgm:pt modelId="{8A8D4B36-402B-4D56-AED4-DC26608CB348}" type="pres">
      <dgm:prSet presAssocID="{19E2F025-1157-4D65-93BC-C95373E46717}" presName="comp1" presStyleCnt="0"/>
      <dgm:spPr/>
    </dgm:pt>
    <dgm:pt modelId="{0B8BACBA-0826-4DF8-B064-0E4C8D2B9C68}" type="pres">
      <dgm:prSet presAssocID="{19E2F025-1157-4D65-93BC-C95373E46717}" presName="circle1" presStyleLbl="node1" presStyleIdx="0" presStyleCnt="5"/>
      <dgm:spPr/>
    </dgm:pt>
    <dgm:pt modelId="{660C58F5-A7A6-4D4A-BE05-1CE3A11D970C}" type="pres">
      <dgm:prSet presAssocID="{19E2F025-1157-4D65-93BC-C95373E46717}" presName="c1text" presStyleLbl="node1" presStyleIdx="0" presStyleCnt="5">
        <dgm:presLayoutVars>
          <dgm:bulletEnabled val="1"/>
        </dgm:presLayoutVars>
      </dgm:prSet>
      <dgm:spPr/>
    </dgm:pt>
    <dgm:pt modelId="{95011DB1-519F-44D8-9AF8-7364DBDF3EDA}" type="pres">
      <dgm:prSet presAssocID="{19E2F025-1157-4D65-93BC-C95373E46717}" presName="comp2" presStyleCnt="0"/>
      <dgm:spPr/>
    </dgm:pt>
    <dgm:pt modelId="{3AA6EFAD-0285-4500-9DF8-35C00BC427A9}" type="pres">
      <dgm:prSet presAssocID="{19E2F025-1157-4D65-93BC-C95373E46717}" presName="circle2" presStyleLbl="node1" presStyleIdx="1" presStyleCnt="5"/>
      <dgm:spPr/>
    </dgm:pt>
    <dgm:pt modelId="{E37E3AAE-E66F-4F6B-9303-584D1F9C6BD3}" type="pres">
      <dgm:prSet presAssocID="{19E2F025-1157-4D65-93BC-C95373E46717}" presName="c2text" presStyleLbl="node1" presStyleIdx="1" presStyleCnt="5">
        <dgm:presLayoutVars>
          <dgm:bulletEnabled val="1"/>
        </dgm:presLayoutVars>
      </dgm:prSet>
      <dgm:spPr/>
    </dgm:pt>
    <dgm:pt modelId="{A3E9CE10-2E64-4E3E-A250-B521EF371E33}" type="pres">
      <dgm:prSet presAssocID="{19E2F025-1157-4D65-93BC-C95373E46717}" presName="comp3" presStyleCnt="0"/>
      <dgm:spPr/>
    </dgm:pt>
    <dgm:pt modelId="{E72B830C-0779-41B1-B0A9-21C851E2FFBC}" type="pres">
      <dgm:prSet presAssocID="{19E2F025-1157-4D65-93BC-C95373E46717}" presName="circle3" presStyleLbl="node1" presStyleIdx="2" presStyleCnt="5"/>
      <dgm:spPr/>
    </dgm:pt>
    <dgm:pt modelId="{AF0A7425-2DF4-4E21-993A-2C143E1CFB37}" type="pres">
      <dgm:prSet presAssocID="{19E2F025-1157-4D65-93BC-C95373E46717}" presName="c3text" presStyleLbl="node1" presStyleIdx="2" presStyleCnt="5">
        <dgm:presLayoutVars>
          <dgm:bulletEnabled val="1"/>
        </dgm:presLayoutVars>
      </dgm:prSet>
      <dgm:spPr/>
    </dgm:pt>
    <dgm:pt modelId="{D6C7228D-41D8-4E27-AC9B-1533929D18D0}" type="pres">
      <dgm:prSet presAssocID="{19E2F025-1157-4D65-93BC-C95373E46717}" presName="comp4" presStyleCnt="0"/>
      <dgm:spPr/>
    </dgm:pt>
    <dgm:pt modelId="{0748876D-F346-4709-8D48-95CE435A9EB1}" type="pres">
      <dgm:prSet presAssocID="{19E2F025-1157-4D65-93BC-C95373E46717}" presName="circle4" presStyleLbl="node1" presStyleIdx="3" presStyleCnt="5"/>
      <dgm:spPr/>
    </dgm:pt>
    <dgm:pt modelId="{1DACB213-16D6-4DFB-AF6D-522F4EBAAB57}" type="pres">
      <dgm:prSet presAssocID="{19E2F025-1157-4D65-93BC-C95373E46717}" presName="c4text" presStyleLbl="node1" presStyleIdx="3" presStyleCnt="5">
        <dgm:presLayoutVars>
          <dgm:bulletEnabled val="1"/>
        </dgm:presLayoutVars>
      </dgm:prSet>
      <dgm:spPr/>
    </dgm:pt>
    <dgm:pt modelId="{BB2843D6-147E-4208-ACFC-DE9ACD60721F}" type="pres">
      <dgm:prSet presAssocID="{19E2F025-1157-4D65-93BC-C95373E46717}" presName="comp5" presStyleCnt="0"/>
      <dgm:spPr/>
    </dgm:pt>
    <dgm:pt modelId="{D4A8B1E6-673F-4B4C-A560-C41EB7E20883}" type="pres">
      <dgm:prSet presAssocID="{19E2F025-1157-4D65-93BC-C95373E46717}" presName="circle5" presStyleLbl="node1" presStyleIdx="4" presStyleCnt="5"/>
      <dgm:spPr/>
    </dgm:pt>
    <dgm:pt modelId="{DB3ACAAF-006D-4AE5-A5DF-2CA496A2FC79}" type="pres">
      <dgm:prSet presAssocID="{19E2F025-1157-4D65-93BC-C95373E46717}" presName="c5text" presStyleLbl="node1" presStyleIdx="4" presStyleCnt="5">
        <dgm:presLayoutVars>
          <dgm:bulletEnabled val="1"/>
        </dgm:presLayoutVars>
      </dgm:prSet>
      <dgm:spPr/>
    </dgm:pt>
  </dgm:ptLst>
  <dgm:cxnLst>
    <dgm:cxn modelId="{65653406-501C-414A-813D-DC7910DFFC4F}" srcId="{19E2F025-1157-4D65-93BC-C95373E46717}" destId="{F9879D46-B06E-4EAA-AB45-F92B85F82AF6}" srcOrd="1" destOrd="0" parTransId="{F569AA98-F308-4E0F-9B12-9F49821C9A11}" sibTransId="{396A5558-251C-4ABF-9C3A-A95DE226C5B0}"/>
    <dgm:cxn modelId="{E3A9150C-CAFC-448A-B39F-9270B7CA3132}" type="presOf" srcId="{13FD8CD6-5DE3-4FD5-AD92-3030DBD7E590}" destId="{D4A8B1E6-673F-4B4C-A560-C41EB7E20883}" srcOrd="0" destOrd="0" presId="urn:microsoft.com/office/officeart/2005/8/layout/venn2"/>
    <dgm:cxn modelId="{0FF5E361-E660-428C-B459-B8FD15E81959}" type="presOf" srcId="{D80BA065-83B9-48EE-B56C-8750AE4F3703}" destId="{0B8BACBA-0826-4DF8-B064-0E4C8D2B9C68}" srcOrd="0" destOrd="0" presId="urn:microsoft.com/office/officeart/2005/8/layout/venn2"/>
    <dgm:cxn modelId="{53A75863-2DB9-4348-A535-A6AB31BB070C}" type="presOf" srcId="{F9879D46-B06E-4EAA-AB45-F92B85F82AF6}" destId="{3AA6EFAD-0285-4500-9DF8-35C00BC427A9}" srcOrd="0" destOrd="0" presId="urn:microsoft.com/office/officeart/2005/8/layout/venn2"/>
    <dgm:cxn modelId="{0A64E868-C7FD-4A22-B699-E84B7ED21E2E}" type="presOf" srcId="{2A70E997-65A4-4356-95E7-784B18E06E3C}" destId="{AF0A7425-2DF4-4E21-993A-2C143E1CFB37}" srcOrd="1" destOrd="0" presId="urn:microsoft.com/office/officeart/2005/8/layout/venn2"/>
    <dgm:cxn modelId="{220A5374-4033-4493-9B1D-C670F0856307}" type="presOf" srcId="{7D7C4F92-F93D-493C-AA1D-F936A40543DB}" destId="{1DACB213-16D6-4DFB-AF6D-522F4EBAAB57}" srcOrd="1" destOrd="0" presId="urn:microsoft.com/office/officeart/2005/8/layout/venn2"/>
    <dgm:cxn modelId="{AEE8EE54-AD1B-4729-A9C8-F7C6ACB34D72}" srcId="{19E2F025-1157-4D65-93BC-C95373E46717}" destId="{13FD8CD6-5DE3-4FD5-AD92-3030DBD7E590}" srcOrd="4" destOrd="0" parTransId="{576C0011-ADB3-477B-BCE6-B90F538C5BDB}" sibTransId="{B9F15F95-1C33-428D-B479-1D9ADB389FB0}"/>
    <dgm:cxn modelId="{1B683B5A-665C-4DB2-B1F0-69056556C160}" type="presOf" srcId="{7D7C4F92-F93D-493C-AA1D-F936A40543DB}" destId="{0748876D-F346-4709-8D48-95CE435A9EB1}" srcOrd="0" destOrd="0" presId="urn:microsoft.com/office/officeart/2005/8/layout/venn2"/>
    <dgm:cxn modelId="{899B525A-42EA-4F2A-B1DF-1C5D51ED5EDE}" type="presOf" srcId="{F9879D46-B06E-4EAA-AB45-F92B85F82AF6}" destId="{E37E3AAE-E66F-4F6B-9303-584D1F9C6BD3}" srcOrd="1" destOrd="0" presId="urn:microsoft.com/office/officeart/2005/8/layout/venn2"/>
    <dgm:cxn modelId="{24CB2192-96C3-4278-BD0D-60C9B0598C7C}" type="presOf" srcId="{D80BA065-83B9-48EE-B56C-8750AE4F3703}" destId="{660C58F5-A7A6-4D4A-BE05-1CE3A11D970C}" srcOrd="1" destOrd="0" presId="urn:microsoft.com/office/officeart/2005/8/layout/venn2"/>
    <dgm:cxn modelId="{75C2AACA-12B6-409F-8066-3641F79E9ED3}" type="presOf" srcId="{19E2F025-1157-4D65-93BC-C95373E46717}" destId="{36E5431C-3238-485E-8B6F-5F2627538221}" srcOrd="0" destOrd="0" presId="urn:microsoft.com/office/officeart/2005/8/layout/venn2"/>
    <dgm:cxn modelId="{E01D49D2-A91C-4E17-B6F8-21938C6EDECE}" srcId="{19E2F025-1157-4D65-93BC-C95373E46717}" destId="{2A70E997-65A4-4356-95E7-784B18E06E3C}" srcOrd="2" destOrd="0" parTransId="{84D9C514-E2E1-4060-98B4-A5FB03EA53B7}" sibTransId="{01B71300-0D00-43EA-856E-9D5204D41F53}"/>
    <dgm:cxn modelId="{746FC4DA-49C8-4F07-BF0E-EA7693D9D40D}" type="presOf" srcId="{13FD8CD6-5DE3-4FD5-AD92-3030DBD7E590}" destId="{DB3ACAAF-006D-4AE5-A5DF-2CA496A2FC79}" srcOrd="1" destOrd="0" presId="urn:microsoft.com/office/officeart/2005/8/layout/venn2"/>
    <dgm:cxn modelId="{81C566E1-5811-4429-8A37-2A569944FA37}" srcId="{19E2F025-1157-4D65-93BC-C95373E46717}" destId="{D80BA065-83B9-48EE-B56C-8750AE4F3703}" srcOrd="0" destOrd="0" parTransId="{4E888D0A-8641-4206-91D6-6290436F70C2}" sibTransId="{3D2CEE5D-AE7C-4512-83E2-92C129F201C4}"/>
    <dgm:cxn modelId="{0CE5C9EA-6BA9-47E7-A82A-CB44FF519FE3}" srcId="{19E2F025-1157-4D65-93BC-C95373E46717}" destId="{7D7C4F92-F93D-493C-AA1D-F936A40543DB}" srcOrd="3" destOrd="0" parTransId="{AA0C923F-4DCA-4E56-B1E5-DD665F60AC32}" sibTransId="{2E66ABB2-E565-41C8-A0EC-0C92E8516578}"/>
    <dgm:cxn modelId="{ED66B6F9-16D0-4185-955D-0999794C9FDE}" type="presOf" srcId="{2A70E997-65A4-4356-95E7-784B18E06E3C}" destId="{E72B830C-0779-41B1-B0A9-21C851E2FFBC}" srcOrd="0" destOrd="0" presId="urn:microsoft.com/office/officeart/2005/8/layout/venn2"/>
    <dgm:cxn modelId="{10792106-7754-4370-B5CA-454E0C57983B}" type="presParOf" srcId="{36E5431C-3238-485E-8B6F-5F2627538221}" destId="{8A8D4B36-402B-4D56-AED4-DC26608CB348}" srcOrd="0" destOrd="0" presId="urn:microsoft.com/office/officeart/2005/8/layout/venn2"/>
    <dgm:cxn modelId="{4F313799-CFDD-44E7-8C71-5FF8283AF9A7}" type="presParOf" srcId="{8A8D4B36-402B-4D56-AED4-DC26608CB348}" destId="{0B8BACBA-0826-4DF8-B064-0E4C8D2B9C68}" srcOrd="0" destOrd="0" presId="urn:microsoft.com/office/officeart/2005/8/layout/venn2"/>
    <dgm:cxn modelId="{C0DBA24D-D71D-416C-B996-3241A780ADFE}" type="presParOf" srcId="{8A8D4B36-402B-4D56-AED4-DC26608CB348}" destId="{660C58F5-A7A6-4D4A-BE05-1CE3A11D970C}" srcOrd="1" destOrd="0" presId="urn:microsoft.com/office/officeart/2005/8/layout/venn2"/>
    <dgm:cxn modelId="{4D68E2CE-3B94-4297-84BA-BA97E1F5CF28}" type="presParOf" srcId="{36E5431C-3238-485E-8B6F-5F2627538221}" destId="{95011DB1-519F-44D8-9AF8-7364DBDF3EDA}" srcOrd="1" destOrd="0" presId="urn:microsoft.com/office/officeart/2005/8/layout/venn2"/>
    <dgm:cxn modelId="{714EB2CA-7556-440B-9CE5-32DF5808B63C}" type="presParOf" srcId="{95011DB1-519F-44D8-9AF8-7364DBDF3EDA}" destId="{3AA6EFAD-0285-4500-9DF8-35C00BC427A9}" srcOrd="0" destOrd="0" presId="urn:microsoft.com/office/officeart/2005/8/layout/venn2"/>
    <dgm:cxn modelId="{100C4580-76CF-418A-AB1A-3CB3FF28A395}" type="presParOf" srcId="{95011DB1-519F-44D8-9AF8-7364DBDF3EDA}" destId="{E37E3AAE-E66F-4F6B-9303-584D1F9C6BD3}" srcOrd="1" destOrd="0" presId="urn:microsoft.com/office/officeart/2005/8/layout/venn2"/>
    <dgm:cxn modelId="{AABB9373-69B5-4581-B2E3-CD86501E4E02}" type="presParOf" srcId="{36E5431C-3238-485E-8B6F-5F2627538221}" destId="{A3E9CE10-2E64-4E3E-A250-B521EF371E33}" srcOrd="2" destOrd="0" presId="urn:microsoft.com/office/officeart/2005/8/layout/venn2"/>
    <dgm:cxn modelId="{F32C9516-DC28-4F26-A6F9-F432C041B470}" type="presParOf" srcId="{A3E9CE10-2E64-4E3E-A250-B521EF371E33}" destId="{E72B830C-0779-41B1-B0A9-21C851E2FFBC}" srcOrd="0" destOrd="0" presId="urn:microsoft.com/office/officeart/2005/8/layout/venn2"/>
    <dgm:cxn modelId="{255CD183-92CF-4C4C-B2BF-AAFC7FA7C33A}" type="presParOf" srcId="{A3E9CE10-2E64-4E3E-A250-B521EF371E33}" destId="{AF0A7425-2DF4-4E21-993A-2C143E1CFB37}" srcOrd="1" destOrd="0" presId="urn:microsoft.com/office/officeart/2005/8/layout/venn2"/>
    <dgm:cxn modelId="{A3C7A3EA-3DC1-4E72-8908-EFBFB2CA7306}" type="presParOf" srcId="{36E5431C-3238-485E-8B6F-5F2627538221}" destId="{D6C7228D-41D8-4E27-AC9B-1533929D18D0}" srcOrd="3" destOrd="0" presId="urn:microsoft.com/office/officeart/2005/8/layout/venn2"/>
    <dgm:cxn modelId="{0B155B2A-D5BA-4084-BF2F-D127BA87848A}" type="presParOf" srcId="{D6C7228D-41D8-4E27-AC9B-1533929D18D0}" destId="{0748876D-F346-4709-8D48-95CE435A9EB1}" srcOrd="0" destOrd="0" presId="urn:microsoft.com/office/officeart/2005/8/layout/venn2"/>
    <dgm:cxn modelId="{9EFB8ABE-D6D9-4BA6-9C35-74B4F63D3008}" type="presParOf" srcId="{D6C7228D-41D8-4E27-AC9B-1533929D18D0}" destId="{1DACB213-16D6-4DFB-AF6D-522F4EBAAB57}" srcOrd="1" destOrd="0" presId="urn:microsoft.com/office/officeart/2005/8/layout/venn2"/>
    <dgm:cxn modelId="{9302330F-50C0-4F08-B0D4-1A5F631CA97B}" type="presParOf" srcId="{36E5431C-3238-485E-8B6F-5F2627538221}" destId="{BB2843D6-147E-4208-ACFC-DE9ACD60721F}" srcOrd="4" destOrd="0" presId="urn:microsoft.com/office/officeart/2005/8/layout/venn2"/>
    <dgm:cxn modelId="{6DCC223D-3018-41A3-9536-C3B203A87527}" type="presParOf" srcId="{BB2843D6-147E-4208-ACFC-DE9ACD60721F}" destId="{D4A8B1E6-673F-4B4C-A560-C41EB7E20883}" srcOrd="0" destOrd="0" presId="urn:microsoft.com/office/officeart/2005/8/layout/venn2"/>
    <dgm:cxn modelId="{BEA44056-7216-4B91-9D15-056D593213CC}" type="presParOf" srcId="{BB2843D6-147E-4208-ACFC-DE9ACD60721F}" destId="{DB3ACAAF-006D-4AE5-A5DF-2CA496A2FC79}"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FAC757-FBFE-438C-B231-E779F545B40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EF49DD4C-79A6-47D8-9E54-53DE07F822E6}">
      <dgm:prSet phldrT="[Text]"/>
      <dgm:spPr/>
      <dgm:t>
        <a:bodyPr/>
        <a:lstStyle/>
        <a:p>
          <a:r>
            <a:rPr lang="en-GB" dirty="0"/>
            <a:t>Side-by-side comparison</a:t>
          </a:r>
        </a:p>
      </dgm:t>
    </dgm:pt>
    <dgm:pt modelId="{59DF79C9-4CB6-48E4-9BF9-B338CA0D60D7}" type="parTrans" cxnId="{9837C5F7-9D33-4D5E-853F-C932878E84F2}">
      <dgm:prSet/>
      <dgm:spPr/>
      <dgm:t>
        <a:bodyPr/>
        <a:lstStyle/>
        <a:p>
          <a:endParaRPr lang="en-GB"/>
        </a:p>
      </dgm:t>
    </dgm:pt>
    <dgm:pt modelId="{8386D0AE-4360-4AAE-BC27-1B0748BC1347}" type="sibTrans" cxnId="{9837C5F7-9D33-4D5E-853F-C932878E84F2}">
      <dgm:prSet/>
      <dgm:spPr/>
      <dgm:t>
        <a:bodyPr/>
        <a:lstStyle/>
        <a:p>
          <a:endParaRPr lang="en-GB"/>
        </a:p>
      </dgm:t>
    </dgm:pt>
    <dgm:pt modelId="{9526CA11-E529-4A8E-B6F4-FB37CA4BF476}">
      <dgm:prSet phldrT="[Text]"/>
      <dgm:spPr/>
      <dgm:t>
        <a:bodyPr/>
        <a:lstStyle/>
        <a:p>
          <a:r>
            <a:rPr lang="en-GB" dirty="0"/>
            <a:t>Data transformation</a:t>
          </a:r>
        </a:p>
      </dgm:t>
    </dgm:pt>
    <dgm:pt modelId="{E628AEFF-3D78-43E0-B395-3A83E03FA06F}" type="parTrans" cxnId="{613B3804-57D5-4449-A8CD-B23CA6D136F2}">
      <dgm:prSet/>
      <dgm:spPr/>
      <dgm:t>
        <a:bodyPr/>
        <a:lstStyle/>
        <a:p>
          <a:endParaRPr lang="en-GB"/>
        </a:p>
      </dgm:t>
    </dgm:pt>
    <dgm:pt modelId="{9410E7A6-8D25-43CD-8E8C-8DF921E46838}" type="sibTrans" cxnId="{613B3804-57D5-4449-A8CD-B23CA6D136F2}">
      <dgm:prSet/>
      <dgm:spPr/>
      <dgm:t>
        <a:bodyPr/>
        <a:lstStyle/>
        <a:p>
          <a:endParaRPr lang="en-GB"/>
        </a:p>
      </dgm:t>
    </dgm:pt>
    <dgm:pt modelId="{AC9296D1-BA22-419B-A79A-AD8393FDD47C}">
      <dgm:prSet phldrT="[Text]"/>
      <dgm:spPr/>
      <dgm:t>
        <a:bodyPr/>
        <a:lstStyle/>
        <a:p>
          <a:r>
            <a:rPr lang="en-GB" dirty="0"/>
            <a:t>Joint display of data</a:t>
          </a:r>
        </a:p>
      </dgm:t>
    </dgm:pt>
    <dgm:pt modelId="{492BDC43-FF08-44D0-A658-D248D9FF738F}" type="parTrans" cxnId="{34828D61-A010-40BA-B55B-771A549AA0DD}">
      <dgm:prSet/>
      <dgm:spPr/>
      <dgm:t>
        <a:bodyPr/>
        <a:lstStyle/>
        <a:p>
          <a:endParaRPr lang="en-GB"/>
        </a:p>
      </dgm:t>
    </dgm:pt>
    <dgm:pt modelId="{D44370B5-84AC-4ADA-91B9-8598FC7E4653}" type="sibTrans" cxnId="{34828D61-A010-40BA-B55B-771A549AA0DD}">
      <dgm:prSet/>
      <dgm:spPr/>
      <dgm:t>
        <a:bodyPr/>
        <a:lstStyle/>
        <a:p>
          <a:endParaRPr lang="en-GB"/>
        </a:p>
      </dgm:t>
    </dgm:pt>
    <dgm:pt modelId="{CAE3AD2E-794C-4E2F-8BC3-B94A5F9790D1}">
      <dgm:prSet phldrT="[Text]"/>
      <dgm:spPr/>
      <dgm:t>
        <a:bodyPr/>
        <a:lstStyle/>
        <a:p>
          <a:r>
            <a:rPr lang="en-US" dirty="0"/>
            <a:t>The researcher will first report the quantitative statistical results and then discuss the qualitative findings (e.g., themes) that either confirm or disconfirm the statistical results. Alternatively, the researcher might start with the qualitative findings and then compare them to the quantitative results. Mixed methods writers call this a side- by-side approach because the researcher makes the comparison within a discussion, presenting first one set of findings and then the other.</a:t>
          </a:r>
          <a:endParaRPr lang="en-GB" dirty="0"/>
        </a:p>
      </dgm:t>
    </dgm:pt>
    <dgm:pt modelId="{D4AD27DA-C5D7-4F2B-AC1A-63EF761FFE32}" type="parTrans" cxnId="{EE8F382A-2A5A-44EC-8F86-0379D8E623D6}">
      <dgm:prSet/>
      <dgm:spPr/>
      <dgm:t>
        <a:bodyPr/>
        <a:lstStyle/>
        <a:p>
          <a:endParaRPr lang="en-GB"/>
        </a:p>
      </dgm:t>
    </dgm:pt>
    <dgm:pt modelId="{9DE13E97-2BFB-4FC6-AADF-6DECED19FD86}" type="sibTrans" cxnId="{EE8F382A-2A5A-44EC-8F86-0379D8E623D6}">
      <dgm:prSet/>
      <dgm:spPr/>
      <dgm:t>
        <a:bodyPr/>
        <a:lstStyle/>
        <a:p>
          <a:endParaRPr lang="en-GB"/>
        </a:p>
      </dgm:t>
    </dgm:pt>
    <dgm:pt modelId="{C470A6F8-AFA5-4503-BD01-FAC6304D0923}">
      <dgm:prSet phldrT="[Text]"/>
      <dgm:spPr/>
      <dgm:t>
        <a:bodyPr/>
        <a:lstStyle/>
        <a:p>
          <a:r>
            <a:rPr lang="en-US" dirty="0"/>
            <a:t>The researcher takes the qualitative themes or codes and counts them (and possibly groups them) to form quantitative measures.</a:t>
          </a:r>
          <a:endParaRPr lang="en-GB" dirty="0"/>
        </a:p>
      </dgm:t>
    </dgm:pt>
    <dgm:pt modelId="{88840926-9F26-4823-B6F5-E08B01B909A3}" type="parTrans" cxnId="{0BFA68D3-E76D-4404-9FD1-AC614FEF909A}">
      <dgm:prSet/>
      <dgm:spPr/>
      <dgm:t>
        <a:bodyPr/>
        <a:lstStyle/>
        <a:p>
          <a:endParaRPr lang="en-GB"/>
        </a:p>
      </dgm:t>
    </dgm:pt>
    <dgm:pt modelId="{CD40F12B-B8B9-4755-8BD0-C19A5DABF737}" type="sibTrans" cxnId="{0BFA68D3-E76D-4404-9FD1-AC614FEF909A}">
      <dgm:prSet/>
      <dgm:spPr/>
      <dgm:t>
        <a:bodyPr/>
        <a:lstStyle/>
        <a:p>
          <a:endParaRPr lang="en-GB"/>
        </a:p>
      </dgm:t>
    </dgm:pt>
    <dgm:pt modelId="{3C7B3E07-5FD4-4B02-97CF-7856EBF9B591}">
      <dgm:prSet phldrT="[Text]"/>
      <dgm:spPr/>
      <dgm:t>
        <a:bodyPr/>
        <a:lstStyle/>
        <a:p>
          <a:r>
            <a:rPr lang="en-US" dirty="0"/>
            <a:t>The basic idea is for the researcher to jointly display both forms of data – effectively merging them – in a single visual and then make an interpretation of the display.</a:t>
          </a:r>
          <a:endParaRPr lang="en-GB" dirty="0"/>
        </a:p>
      </dgm:t>
    </dgm:pt>
    <dgm:pt modelId="{E2DC96E9-7729-40D8-AECE-D8BB5FCBBAB9}" type="parTrans" cxnId="{62AA0176-F8B7-426E-B7CF-82F4B4AA305E}">
      <dgm:prSet/>
      <dgm:spPr/>
      <dgm:t>
        <a:bodyPr/>
        <a:lstStyle/>
        <a:p>
          <a:endParaRPr lang="en-GB"/>
        </a:p>
      </dgm:t>
    </dgm:pt>
    <dgm:pt modelId="{530CA73F-71FC-498E-9464-D54E2E9CEC68}" type="sibTrans" cxnId="{62AA0176-F8B7-426E-B7CF-82F4B4AA305E}">
      <dgm:prSet/>
      <dgm:spPr/>
      <dgm:t>
        <a:bodyPr/>
        <a:lstStyle/>
        <a:p>
          <a:endParaRPr lang="en-GB"/>
        </a:p>
      </dgm:t>
    </dgm:pt>
    <dgm:pt modelId="{D4F00D9B-D7A9-4F2F-B434-3263379E033E}" type="pres">
      <dgm:prSet presAssocID="{D3FAC757-FBFE-438C-B231-E779F545B40C}" presName="linear" presStyleCnt="0">
        <dgm:presLayoutVars>
          <dgm:dir/>
          <dgm:animLvl val="lvl"/>
          <dgm:resizeHandles val="exact"/>
        </dgm:presLayoutVars>
      </dgm:prSet>
      <dgm:spPr/>
    </dgm:pt>
    <dgm:pt modelId="{13192C92-A10E-40B1-A39B-A359E12BD3E0}" type="pres">
      <dgm:prSet presAssocID="{EF49DD4C-79A6-47D8-9E54-53DE07F822E6}" presName="parentLin" presStyleCnt="0"/>
      <dgm:spPr/>
    </dgm:pt>
    <dgm:pt modelId="{71071D8B-AA71-4EC9-925F-6D63D465BC4D}" type="pres">
      <dgm:prSet presAssocID="{EF49DD4C-79A6-47D8-9E54-53DE07F822E6}" presName="parentLeftMargin" presStyleLbl="node1" presStyleIdx="0" presStyleCnt="3"/>
      <dgm:spPr/>
    </dgm:pt>
    <dgm:pt modelId="{639257AB-D4A0-40DD-A0F6-C44B176E2F95}" type="pres">
      <dgm:prSet presAssocID="{EF49DD4C-79A6-47D8-9E54-53DE07F822E6}" presName="parentText" presStyleLbl="node1" presStyleIdx="0" presStyleCnt="3">
        <dgm:presLayoutVars>
          <dgm:chMax val="0"/>
          <dgm:bulletEnabled val="1"/>
        </dgm:presLayoutVars>
      </dgm:prSet>
      <dgm:spPr/>
    </dgm:pt>
    <dgm:pt modelId="{21E6861D-3B06-457C-AB3C-8F12C8B81FE9}" type="pres">
      <dgm:prSet presAssocID="{EF49DD4C-79A6-47D8-9E54-53DE07F822E6}" presName="negativeSpace" presStyleCnt="0"/>
      <dgm:spPr/>
    </dgm:pt>
    <dgm:pt modelId="{FEC72E5F-56AF-4783-8C95-A17FA7DE86EC}" type="pres">
      <dgm:prSet presAssocID="{EF49DD4C-79A6-47D8-9E54-53DE07F822E6}" presName="childText" presStyleLbl="conFgAcc1" presStyleIdx="0" presStyleCnt="3">
        <dgm:presLayoutVars>
          <dgm:bulletEnabled val="1"/>
        </dgm:presLayoutVars>
      </dgm:prSet>
      <dgm:spPr/>
    </dgm:pt>
    <dgm:pt modelId="{913071E8-6292-46AC-B2E5-7A6A503017A9}" type="pres">
      <dgm:prSet presAssocID="{8386D0AE-4360-4AAE-BC27-1B0748BC1347}" presName="spaceBetweenRectangles" presStyleCnt="0"/>
      <dgm:spPr/>
    </dgm:pt>
    <dgm:pt modelId="{AC84A032-207E-4C9D-9A16-928B69302369}" type="pres">
      <dgm:prSet presAssocID="{9526CA11-E529-4A8E-B6F4-FB37CA4BF476}" presName="parentLin" presStyleCnt="0"/>
      <dgm:spPr/>
    </dgm:pt>
    <dgm:pt modelId="{94A983B1-A670-4102-936A-EAE1FA0508EA}" type="pres">
      <dgm:prSet presAssocID="{9526CA11-E529-4A8E-B6F4-FB37CA4BF476}" presName="parentLeftMargin" presStyleLbl="node1" presStyleIdx="0" presStyleCnt="3"/>
      <dgm:spPr/>
    </dgm:pt>
    <dgm:pt modelId="{7FED5F13-BB27-44AA-BA78-CE63FA854741}" type="pres">
      <dgm:prSet presAssocID="{9526CA11-E529-4A8E-B6F4-FB37CA4BF476}" presName="parentText" presStyleLbl="node1" presStyleIdx="1" presStyleCnt="3">
        <dgm:presLayoutVars>
          <dgm:chMax val="0"/>
          <dgm:bulletEnabled val="1"/>
        </dgm:presLayoutVars>
      </dgm:prSet>
      <dgm:spPr/>
    </dgm:pt>
    <dgm:pt modelId="{7EEB1255-0830-48F5-B794-73E29C64ADD1}" type="pres">
      <dgm:prSet presAssocID="{9526CA11-E529-4A8E-B6F4-FB37CA4BF476}" presName="negativeSpace" presStyleCnt="0"/>
      <dgm:spPr/>
    </dgm:pt>
    <dgm:pt modelId="{15742BFC-5B93-4604-8D30-ECFC99275FCD}" type="pres">
      <dgm:prSet presAssocID="{9526CA11-E529-4A8E-B6F4-FB37CA4BF476}" presName="childText" presStyleLbl="conFgAcc1" presStyleIdx="1" presStyleCnt="3">
        <dgm:presLayoutVars>
          <dgm:bulletEnabled val="1"/>
        </dgm:presLayoutVars>
      </dgm:prSet>
      <dgm:spPr/>
    </dgm:pt>
    <dgm:pt modelId="{B4395BB3-BD80-4687-9D7B-C1423156120F}" type="pres">
      <dgm:prSet presAssocID="{9410E7A6-8D25-43CD-8E8C-8DF921E46838}" presName="spaceBetweenRectangles" presStyleCnt="0"/>
      <dgm:spPr/>
    </dgm:pt>
    <dgm:pt modelId="{AB097E0E-3970-40DB-BE68-CCEF23790C92}" type="pres">
      <dgm:prSet presAssocID="{AC9296D1-BA22-419B-A79A-AD8393FDD47C}" presName="parentLin" presStyleCnt="0"/>
      <dgm:spPr/>
    </dgm:pt>
    <dgm:pt modelId="{674B488A-B846-4141-8D8E-452072DBF3E3}" type="pres">
      <dgm:prSet presAssocID="{AC9296D1-BA22-419B-A79A-AD8393FDD47C}" presName="parentLeftMargin" presStyleLbl="node1" presStyleIdx="1" presStyleCnt="3"/>
      <dgm:spPr/>
    </dgm:pt>
    <dgm:pt modelId="{B905217A-A894-435D-8E57-24ECA7D5509C}" type="pres">
      <dgm:prSet presAssocID="{AC9296D1-BA22-419B-A79A-AD8393FDD47C}" presName="parentText" presStyleLbl="node1" presStyleIdx="2" presStyleCnt="3">
        <dgm:presLayoutVars>
          <dgm:chMax val="0"/>
          <dgm:bulletEnabled val="1"/>
        </dgm:presLayoutVars>
      </dgm:prSet>
      <dgm:spPr/>
    </dgm:pt>
    <dgm:pt modelId="{1A9FC649-DD0E-4284-826B-06E34568AEF1}" type="pres">
      <dgm:prSet presAssocID="{AC9296D1-BA22-419B-A79A-AD8393FDD47C}" presName="negativeSpace" presStyleCnt="0"/>
      <dgm:spPr/>
    </dgm:pt>
    <dgm:pt modelId="{5D77D875-D023-4A0F-9B57-10263267AB8F}" type="pres">
      <dgm:prSet presAssocID="{AC9296D1-BA22-419B-A79A-AD8393FDD47C}" presName="childText" presStyleLbl="conFgAcc1" presStyleIdx="2" presStyleCnt="3">
        <dgm:presLayoutVars>
          <dgm:bulletEnabled val="1"/>
        </dgm:presLayoutVars>
      </dgm:prSet>
      <dgm:spPr/>
    </dgm:pt>
  </dgm:ptLst>
  <dgm:cxnLst>
    <dgm:cxn modelId="{613B3804-57D5-4449-A8CD-B23CA6D136F2}" srcId="{D3FAC757-FBFE-438C-B231-E779F545B40C}" destId="{9526CA11-E529-4A8E-B6F4-FB37CA4BF476}" srcOrd="1" destOrd="0" parTransId="{E628AEFF-3D78-43E0-B395-3A83E03FA06F}" sibTransId="{9410E7A6-8D25-43CD-8E8C-8DF921E46838}"/>
    <dgm:cxn modelId="{0D07C228-12B0-4724-97D6-14485F35E28E}" type="presOf" srcId="{EF49DD4C-79A6-47D8-9E54-53DE07F822E6}" destId="{71071D8B-AA71-4EC9-925F-6D63D465BC4D}" srcOrd="0" destOrd="0" presId="urn:microsoft.com/office/officeart/2005/8/layout/list1"/>
    <dgm:cxn modelId="{EE8F382A-2A5A-44EC-8F86-0379D8E623D6}" srcId="{EF49DD4C-79A6-47D8-9E54-53DE07F822E6}" destId="{CAE3AD2E-794C-4E2F-8BC3-B94A5F9790D1}" srcOrd="0" destOrd="0" parTransId="{D4AD27DA-C5D7-4F2B-AC1A-63EF761FFE32}" sibTransId="{9DE13E97-2BFB-4FC6-AADF-6DECED19FD86}"/>
    <dgm:cxn modelId="{1764EA3D-9B77-43BE-848A-388EA0A1E29E}" type="presOf" srcId="{9526CA11-E529-4A8E-B6F4-FB37CA4BF476}" destId="{94A983B1-A670-4102-936A-EAE1FA0508EA}" srcOrd="0" destOrd="0" presId="urn:microsoft.com/office/officeart/2005/8/layout/list1"/>
    <dgm:cxn modelId="{34828D61-A010-40BA-B55B-771A549AA0DD}" srcId="{D3FAC757-FBFE-438C-B231-E779F545B40C}" destId="{AC9296D1-BA22-419B-A79A-AD8393FDD47C}" srcOrd="2" destOrd="0" parTransId="{492BDC43-FF08-44D0-A658-D248D9FF738F}" sibTransId="{D44370B5-84AC-4ADA-91B9-8598FC7E4653}"/>
    <dgm:cxn modelId="{4DB1DE41-FEDA-4759-82F7-D10E490BC12A}" type="presOf" srcId="{CAE3AD2E-794C-4E2F-8BC3-B94A5F9790D1}" destId="{FEC72E5F-56AF-4783-8C95-A17FA7DE86EC}" srcOrd="0" destOrd="0" presId="urn:microsoft.com/office/officeart/2005/8/layout/list1"/>
    <dgm:cxn modelId="{77DCE663-38F2-467F-88DA-109A4050C7BB}" type="presOf" srcId="{AC9296D1-BA22-419B-A79A-AD8393FDD47C}" destId="{674B488A-B846-4141-8D8E-452072DBF3E3}" srcOrd="0" destOrd="0" presId="urn:microsoft.com/office/officeart/2005/8/layout/list1"/>
    <dgm:cxn modelId="{62AA0176-F8B7-426E-B7CF-82F4B4AA305E}" srcId="{AC9296D1-BA22-419B-A79A-AD8393FDD47C}" destId="{3C7B3E07-5FD4-4B02-97CF-7856EBF9B591}" srcOrd="0" destOrd="0" parTransId="{E2DC96E9-7729-40D8-AECE-D8BB5FCBBAB9}" sibTransId="{530CA73F-71FC-498E-9464-D54E2E9CEC68}"/>
    <dgm:cxn modelId="{7CB00C8D-817B-412E-BB72-E0B0D05C12A0}" type="presOf" srcId="{3C7B3E07-5FD4-4B02-97CF-7856EBF9B591}" destId="{5D77D875-D023-4A0F-9B57-10263267AB8F}" srcOrd="0" destOrd="0" presId="urn:microsoft.com/office/officeart/2005/8/layout/list1"/>
    <dgm:cxn modelId="{A1800796-1859-4378-A3B9-FE23072E87BF}" type="presOf" srcId="{EF49DD4C-79A6-47D8-9E54-53DE07F822E6}" destId="{639257AB-D4A0-40DD-A0F6-C44B176E2F95}" srcOrd="1" destOrd="0" presId="urn:microsoft.com/office/officeart/2005/8/layout/list1"/>
    <dgm:cxn modelId="{6264B79A-715D-48B5-947B-7054898257B1}" type="presOf" srcId="{C470A6F8-AFA5-4503-BD01-FAC6304D0923}" destId="{15742BFC-5B93-4604-8D30-ECFC99275FCD}" srcOrd="0" destOrd="0" presId="urn:microsoft.com/office/officeart/2005/8/layout/list1"/>
    <dgm:cxn modelId="{037818B6-19F6-413E-8CA5-D3244F051C6E}" type="presOf" srcId="{9526CA11-E529-4A8E-B6F4-FB37CA4BF476}" destId="{7FED5F13-BB27-44AA-BA78-CE63FA854741}" srcOrd="1" destOrd="0" presId="urn:microsoft.com/office/officeart/2005/8/layout/list1"/>
    <dgm:cxn modelId="{0BFA68D3-E76D-4404-9FD1-AC614FEF909A}" srcId="{9526CA11-E529-4A8E-B6F4-FB37CA4BF476}" destId="{C470A6F8-AFA5-4503-BD01-FAC6304D0923}" srcOrd="0" destOrd="0" parTransId="{88840926-9F26-4823-B6F5-E08B01B909A3}" sibTransId="{CD40F12B-B8B9-4755-8BD0-C19A5DABF737}"/>
    <dgm:cxn modelId="{BF4250E7-5F6E-4FA3-A17B-8F1CBF12E2BE}" type="presOf" srcId="{AC9296D1-BA22-419B-A79A-AD8393FDD47C}" destId="{B905217A-A894-435D-8E57-24ECA7D5509C}" srcOrd="1" destOrd="0" presId="urn:microsoft.com/office/officeart/2005/8/layout/list1"/>
    <dgm:cxn modelId="{5E3F5DF3-49B5-45A3-BCCB-C4B15CEA921D}" type="presOf" srcId="{D3FAC757-FBFE-438C-B231-E779F545B40C}" destId="{D4F00D9B-D7A9-4F2F-B434-3263379E033E}" srcOrd="0" destOrd="0" presId="urn:microsoft.com/office/officeart/2005/8/layout/list1"/>
    <dgm:cxn modelId="{9837C5F7-9D33-4D5E-853F-C932878E84F2}" srcId="{D3FAC757-FBFE-438C-B231-E779F545B40C}" destId="{EF49DD4C-79A6-47D8-9E54-53DE07F822E6}" srcOrd="0" destOrd="0" parTransId="{59DF79C9-4CB6-48E4-9BF9-B338CA0D60D7}" sibTransId="{8386D0AE-4360-4AAE-BC27-1B0748BC1347}"/>
    <dgm:cxn modelId="{2955678E-9D66-40A0-B619-6B91DB32221E}" type="presParOf" srcId="{D4F00D9B-D7A9-4F2F-B434-3263379E033E}" destId="{13192C92-A10E-40B1-A39B-A359E12BD3E0}" srcOrd="0" destOrd="0" presId="urn:microsoft.com/office/officeart/2005/8/layout/list1"/>
    <dgm:cxn modelId="{C1CE2D4C-4465-4964-BF9F-595B87BDF82F}" type="presParOf" srcId="{13192C92-A10E-40B1-A39B-A359E12BD3E0}" destId="{71071D8B-AA71-4EC9-925F-6D63D465BC4D}" srcOrd="0" destOrd="0" presId="urn:microsoft.com/office/officeart/2005/8/layout/list1"/>
    <dgm:cxn modelId="{EAA2CE34-A1E8-4061-B2BE-6B288D68504D}" type="presParOf" srcId="{13192C92-A10E-40B1-A39B-A359E12BD3E0}" destId="{639257AB-D4A0-40DD-A0F6-C44B176E2F95}" srcOrd="1" destOrd="0" presId="urn:microsoft.com/office/officeart/2005/8/layout/list1"/>
    <dgm:cxn modelId="{36D918BC-FAB5-4411-9B37-E88A25550745}" type="presParOf" srcId="{D4F00D9B-D7A9-4F2F-B434-3263379E033E}" destId="{21E6861D-3B06-457C-AB3C-8F12C8B81FE9}" srcOrd="1" destOrd="0" presId="urn:microsoft.com/office/officeart/2005/8/layout/list1"/>
    <dgm:cxn modelId="{B9B6D11E-41F6-4B0E-8272-445F688E109E}" type="presParOf" srcId="{D4F00D9B-D7A9-4F2F-B434-3263379E033E}" destId="{FEC72E5F-56AF-4783-8C95-A17FA7DE86EC}" srcOrd="2" destOrd="0" presId="urn:microsoft.com/office/officeart/2005/8/layout/list1"/>
    <dgm:cxn modelId="{88FA2DDD-AAB8-42DB-9809-E1570E989B09}" type="presParOf" srcId="{D4F00D9B-D7A9-4F2F-B434-3263379E033E}" destId="{913071E8-6292-46AC-B2E5-7A6A503017A9}" srcOrd="3" destOrd="0" presId="urn:microsoft.com/office/officeart/2005/8/layout/list1"/>
    <dgm:cxn modelId="{9CA086FF-C3FB-4032-91F9-330952522E3D}" type="presParOf" srcId="{D4F00D9B-D7A9-4F2F-B434-3263379E033E}" destId="{AC84A032-207E-4C9D-9A16-928B69302369}" srcOrd="4" destOrd="0" presId="urn:microsoft.com/office/officeart/2005/8/layout/list1"/>
    <dgm:cxn modelId="{FDEC5B98-C8EA-4212-9C57-14E910437825}" type="presParOf" srcId="{AC84A032-207E-4C9D-9A16-928B69302369}" destId="{94A983B1-A670-4102-936A-EAE1FA0508EA}" srcOrd="0" destOrd="0" presId="urn:microsoft.com/office/officeart/2005/8/layout/list1"/>
    <dgm:cxn modelId="{E3185337-C7F5-4053-8107-3C95FD160C89}" type="presParOf" srcId="{AC84A032-207E-4C9D-9A16-928B69302369}" destId="{7FED5F13-BB27-44AA-BA78-CE63FA854741}" srcOrd="1" destOrd="0" presId="urn:microsoft.com/office/officeart/2005/8/layout/list1"/>
    <dgm:cxn modelId="{10654638-CDC2-4FE2-B393-ED7E229F1D2A}" type="presParOf" srcId="{D4F00D9B-D7A9-4F2F-B434-3263379E033E}" destId="{7EEB1255-0830-48F5-B794-73E29C64ADD1}" srcOrd="5" destOrd="0" presId="urn:microsoft.com/office/officeart/2005/8/layout/list1"/>
    <dgm:cxn modelId="{C894E4A5-A0B4-4AE4-A0E1-C3B048FA80F9}" type="presParOf" srcId="{D4F00D9B-D7A9-4F2F-B434-3263379E033E}" destId="{15742BFC-5B93-4604-8D30-ECFC99275FCD}" srcOrd="6" destOrd="0" presId="urn:microsoft.com/office/officeart/2005/8/layout/list1"/>
    <dgm:cxn modelId="{04FF4646-B2CD-4EF7-9C26-7B24F01B60AB}" type="presParOf" srcId="{D4F00D9B-D7A9-4F2F-B434-3263379E033E}" destId="{B4395BB3-BD80-4687-9D7B-C1423156120F}" srcOrd="7" destOrd="0" presId="urn:microsoft.com/office/officeart/2005/8/layout/list1"/>
    <dgm:cxn modelId="{015D2A00-53E8-4A24-A74B-85A025C9A7DB}" type="presParOf" srcId="{D4F00D9B-D7A9-4F2F-B434-3263379E033E}" destId="{AB097E0E-3970-40DB-BE68-CCEF23790C92}" srcOrd="8" destOrd="0" presId="urn:microsoft.com/office/officeart/2005/8/layout/list1"/>
    <dgm:cxn modelId="{E0A8BC19-379A-47D1-A051-EFC901AB01B8}" type="presParOf" srcId="{AB097E0E-3970-40DB-BE68-CCEF23790C92}" destId="{674B488A-B846-4141-8D8E-452072DBF3E3}" srcOrd="0" destOrd="0" presId="urn:microsoft.com/office/officeart/2005/8/layout/list1"/>
    <dgm:cxn modelId="{422745B9-9C53-4A6A-AD0F-1AAC0C336938}" type="presParOf" srcId="{AB097E0E-3970-40DB-BE68-CCEF23790C92}" destId="{B905217A-A894-435D-8E57-24ECA7D5509C}" srcOrd="1" destOrd="0" presId="urn:microsoft.com/office/officeart/2005/8/layout/list1"/>
    <dgm:cxn modelId="{FA7FD5E1-52D7-4F17-B011-78DCA78D4391}" type="presParOf" srcId="{D4F00D9B-D7A9-4F2F-B434-3263379E033E}" destId="{1A9FC649-DD0E-4284-826B-06E34568AEF1}" srcOrd="9" destOrd="0" presId="urn:microsoft.com/office/officeart/2005/8/layout/list1"/>
    <dgm:cxn modelId="{30ADC372-54CF-4C72-A414-DFA8BED62D9C}" type="presParOf" srcId="{D4F00D9B-D7A9-4F2F-B434-3263379E033E}" destId="{5D77D875-D023-4A0F-9B57-10263267AB8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8BACBA-0826-4DF8-B064-0E4C8D2B9C68}">
      <dsp:nvSpPr>
        <dsp:cNvPr id="0" name=""/>
        <dsp:cNvSpPr/>
      </dsp:nvSpPr>
      <dsp:spPr>
        <a:xfrm>
          <a:off x="1096962" y="0"/>
          <a:ext cx="5121275" cy="5121275"/>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Axiology</a:t>
          </a:r>
        </a:p>
      </dsp:txBody>
      <dsp:txXfrm>
        <a:off x="2697360" y="256063"/>
        <a:ext cx="1920478" cy="512127"/>
      </dsp:txXfrm>
    </dsp:sp>
    <dsp:sp modelId="{3AA6EFAD-0285-4500-9DF8-35C00BC427A9}">
      <dsp:nvSpPr>
        <dsp:cNvPr id="0" name=""/>
        <dsp:cNvSpPr/>
      </dsp:nvSpPr>
      <dsp:spPr>
        <a:xfrm>
          <a:off x="1481058" y="768191"/>
          <a:ext cx="4353083" cy="4353083"/>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Ontology</a:t>
          </a:r>
        </a:p>
      </dsp:txBody>
      <dsp:txXfrm>
        <a:off x="2718966" y="1018493"/>
        <a:ext cx="1877267" cy="500604"/>
      </dsp:txXfrm>
    </dsp:sp>
    <dsp:sp modelId="{E72B830C-0779-41B1-B0A9-21C851E2FFBC}">
      <dsp:nvSpPr>
        <dsp:cNvPr id="0" name=""/>
        <dsp:cNvSpPr/>
      </dsp:nvSpPr>
      <dsp:spPr>
        <a:xfrm>
          <a:off x="1865153" y="1536382"/>
          <a:ext cx="3584892" cy="3584892"/>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Epistemology</a:t>
          </a:r>
        </a:p>
      </dsp:txBody>
      <dsp:txXfrm>
        <a:off x="2730009" y="1783740"/>
        <a:ext cx="1855181" cy="494715"/>
      </dsp:txXfrm>
    </dsp:sp>
    <dsp:sp modelId="{0748876D-F346-4709-8D48-95CE435A9EB1}">
      <dsp:nvSpPr>
        <dsp:cNvPr id="0" name=""/>
        <dsp:cNvSpPr/>
      </dsp:nvSpPr>
      <dsp:spPr>
        <a:xfrm>
          <a:off x="2249249" y="2304573"/>
          <a:ext cx="2816701" cy="2816701"/>
        </a:xfrm>
        <a:prstGeom prst="ellipse">
          <a:avLst/>
        </a:prstGeom>
        <a:solidFill>
          <a:srgbClr val="16374A"/>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Methodology</a:t>
          </a:r>
        </a:p>
      </dsp:txBody>
      <dsp:txXfrm>
        <a:off x="2897090" y="2558076"/>
        <a:ext cx="1521018" cy="507006"/>
      </dsp:txXfrm>
    </dsp:sp>
    <dsp:sp modelId="{D4A8B1E6-673F-4B4C-A560-C41EB7E20883}">
      <dsp:nvSpPr>
        <dsp:cNvPr id="0" name=""/>
        <dsp:cNvSpPr/>
      </dsp:nvSpPr>
      <dsp:spPr>
        <a:xfrm>
          <a:off x="2633344" y="3072764"/>
          <a:ext cx="2048510" cy="2048510"/>
        </a:xfrm>
        <a:prstGeom prst="ellipse">
          <a:avLst/>
        </a:prstGeom>
        <a:solidFill>
          <a:schemeClr val="bg1">
            <a:lumMod val="85000"/>
          </a:schemeClr>
        </a:solidFill>
        <a:ln w="19050" cap="flat" cmpd="sng" algn="ctr">
          <a:solidFill>
            <a:srgbClr val="16374A"/>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solidFill>
                <a:sysClr val="windowText" lastClr="000000"/>
              </a:solidFill>
            </a:rPr>
            <a:t>Methods</a:t>
          </a:r>
        </a:p>
      </dsp:txBody>
      <dsp:txXfrm>
        <a:off x="2933342" y="3584892"/>
        <a:ext cx="1448515" cy="1024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72E5F-56AF-4783-8C95-A17FA7DE86EC}">
      <dsp:nvSpPr>
        <dsp:cNvPr id="0" name=""/>
        <dsp:cNvSpPr/>
      </dsp:nvSpPr>
      <dsp:spPr>
        <a:xfrm>
          <a:off x="0" y="327557"/>
          <a:ext cx="7315200" cy="2016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7741" tIns="333248" rIns="56774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The researcher will first report the quantitative statistical results and then discuss the qualitative findings (e.g., themes) that either confirm or disconfirm the statistical results. Alternatively, the researcher might start with the qualitative findings and then compare them to the quantitative results. Mixed methods writers call this a side- by-side approach because the researcher makes the comparison within a discussion, presenting first one set of findings and then the other.</a:t>
          </a:r>
          <a:endParaRPr lang="en-GB" sz="1600" kern="1200" dirty="0"/>
        </a:p>
      </dsp:txBody>
      <dsp:txXfrm>
        <a:off x="0" y="327557"/>
        <a:ext cx="7315200" cy="2016000"/>
      </dsp:txXfrm>
    </dsp:sp>
    <dsp:sp modelId="{639257AB-D4A0-40DD-A0F6-C44B176E2F95}">
      <dsp:nvSpPr>
        <dsp:cNvPr id="0" name=""/>
        <dsp:cNvSpPr/>
      </dsp:nvSpPr>
      <dsp:spPr>
        <a:xfrm>
          <a:off x="365760" y="91397"/>
          <a:ext cx="5120640" cy="4723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marL="0" lvl="0" indent="0" algn="l" defTabSz="711200">
            <a:lnSpc>
              <a:spcPct val="90000"/>
            </a:lnSpc>
            <a:spcBef>
              <a:spcPct val="0"/>
            </a:spcBef>
            <a:spcAft>
              <a:spcPct val="35000"/>
            </a:spcAft>
            <a:buNone/>
          </a:pPr>
          <a:r>
            <a:rPr lang="en-GB" sz="1600" kern="1200" dirty="0"/>
            <a:t>Side-by-side comparison</a:t>
          </a:r>
        </a:p>
      </dsp:txBody>
      <dsp:txXfrm>
        <a:off x="388817" y="114454"/>
        <a:ext cx="5074526" cy="426206"/>
      </dsp:txXfrm>
    </dsp:sp>
    <dsp:sp modelId="{15742BFC-5B93-4604-8D30-ECFC99275FCD}">
      <dsp:nvSpPr>
        <dsp:cNvPr id="0" name=""/>
        <dsp:cNvSpPr/>
      </dsp:nvSpPr>
      <dsp:spPr>
        <a:xfrm>
          <a:off x="0" y="2666117"/>
          <a:ext cx="7315200" cy="9072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7741" tIns="333248" rIns="56774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The researcher takes the qualitative themes or codes and counts them (and possibly groups them) to form quantitative measures.</a:t>
          </a:r>
          <a:endParaRPr lang="en-GB" sz="1600" kern="1200" dirty="0"/>
        </a:p>
      </dsp:txBody>
      <dsp:txXfrm>
        <a:off x="0" y="2666117"/>
        <a:ext cx="7315200" cy="907200"/>
      </dsp:txXfrm>
    </dsp:sp>
    <dsp:sp modelId="{7FED5F13-BB27-44AA-BA78-CE63FA854741}">
      <dsp:nvSpPr>
        <dsp:cNvPr id="0" name=""/>
        <dsp:cNvSpPr/>
      </dsp:nvSpPr>
      <dsp:spPr>
        <a:xfrm>
          <a:off x="365760" y="2429957"/>
          <a:ext cx="5120640" cy="4723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marL="0" lvl="0" indent="0" algn="l" defTabSz="711200">
            <a:lnSpc>
              <a:spcPct val="90000"/>
            </a:lnSpc>
            <a:spcBef>
              <a:spcPct val="0"/>
            </a:spcBef>
            <a:spcAft>
              <a:spcPct val="35000"/>
            </a:spcAft>
            <a:buNone/>
          </a:pPr>
          <a:r>
            <a:rPr lang="en-GB" sz="1600" kern="1200" dirty="0"/>
            <a:t>Data transformation</a:t>
          </a:r>
        </a:p>
      </dsp:txBody>
      <dsp:txXfrm>
        <a:off x="388817" y="2453014"/>
        <a:ext cx="5074526" cy="426206"/>
      </dsp:txXfrm>
    </dsp:sp>
    <dsp:sp modelId="{5D77D875-D023-4A0F-9B57-10263267AB8F}">
      <dsp:nvSpPr>
        <dsp:cNvPr id="0" name=""/>
        <dsp:cNvSpPr/>
      </dsp:nvSpPr>
      <dsp:spPr>
        <a:xfrm>
          <a:off x="0" y="3895877"/>
          <a:ext cx="7315200" cy="113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7741" tIns="333248" rIns="56774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The basic idea is for the researcher to jointly display both forms of data – effectively merging them – in a single visual and then make an interpretation of the display.</a:t>
          </a:r>
          <a:endParaRPr lang="en-GB" sz="1600" kern="1200" dirty="0"/>
        </a:p>
      </dsp:txBody>
      <dsp:txXfrm>
        <a:off x="0" y="3895877"/>
        <a:ext cx="7315200" cy="1134000"/>
      </dsp:txXfrm>
    </dsp:sp>
    <dsp:sp modelId="{B905217A-A894-435D-8E57-24ECA7D5509C}">
      <dsp:nvSpPr>
        <dsp:cNvPr id="0" name=""/>
        <dsp:cNvSpPr/>
      </dsp:nvSpPr>
      <dsp:spPr>
        <a:xfrm>
          <a:off x="365760" y="3659717"/>
          <a:ext cx="5120640" cy="4723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marL="0" lvl="0" indent="0" algn="l" defTabSz="711200">
            <a:lnSpc>
              <a:spcPct val="90000"/>
            </a:lnSpc>
            <a:spcBef>
              <a:spcPct val="0"/>
            </a:spcBef>
            <a:spcAft>
              <a:spcPct val="35000"/>
            </a:spcAft>
            <a:buNone/>
          </a:pPr>
          <a:r>
            <a:rPr lang="en-GB" sz="1600" kern="1200" dirty="0"/>
            <a:t>Joint display of data</a:t>
          </a:r>
        </a:p>
      </dsp:txBody>
      <dsp:txXfrm>
        <a:off x="388817" y="3682774"/>
        <a:ext cx="5074526" cy="426206"/>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11/04/2024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11/04/2024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11/04/2024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11/04/2024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11/04/2024</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11/04/2024</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11/04/2024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11/04/2024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11/04/2024</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11/04/2024</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normAutofit/>
          </a:bodyPr>
          <a:lstStyle/>
          <a:p>
            <a:r>
              <a:rPr lang="en-US" dirty="0"/>
              <a:t>Mixed methods methodologies</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GB" dirty="0"/>
              <a:t>Complex mixed methods designs</a:t>
            </a:r>
          </a:p>
        </p:txBody>
      </p:sp>
      <p:sp>
        <p:nvSpPr>
          <p:cNvPr id="4" name="Content Placeholder 3">
            <a:extLst>
              <a:ext uri="{FF2B5EF4-FFF2-40B4-BE49-F238E27FC236}">
                <a16:creationId xmlns:a16="http://schemas.microsoft.com/office/drawing/2014/main" id="{8497E6A6-1265-6D80-5F97-D217819EE3BF}"/>
              </a:ext>
            </a:extLst>
          </p:cNvPr>
          <p:cNvSpPr>
            <a:spLocks noGrp="1"/>
          </p:cNvSpPr>
          <p:nvPr>
            <p:ph idx="1"/>
          </p:nvPr>
        </p:nvSpPr>
        <p:spPr/>
        <p:txBody>
          <a:bodyPr/>
          <a:lstStyle/>
          <a:p>
            <a:r>
              <a:rPr lang="en-US" b="1" dirty="0"/>
              <a:t>Intersecting a secondary method (mixed methods) within a primary quantitative or qualitative research design.</a:t>
            </a:r>
          </a:p>
          <a:p>
            <a:r>
              <a:rPr lang="en-US" dirty="0"/>
              <a:t>A research design is a set of formal procedures for collecting, </a:t>
            </a:r>
            <a:r>
              <a:rPr lang="en-US" dirty="0" err="1"/>
              <a:t>analysing</a:t>
            </a:r>
            <a:r>
              <a:rPr lang="en-US" dirty="0"/>
              <a:t>, and interpreting data such as those found in a quantitative experiment or qualitative case study.</a:t>
            </a:r>
          </a:p>
          <a:p>
            <a:r>
              <a:rPr lang="en-US" dirty="0"/>
              <a:t>In this framework, a mixed methods core design could be embedded as a secondary (or supportive) method within a primary quantitative or qualitative design.</a:t>
            </a:r>
          </a:p>
          <a:p>
            <a:r>
              <a:rPr lang="en-US" dirty="0"/>
              <a:t>The typical form of this application is to embed qualitative data collection and analysis within a quantitative experimental or intervention design.</a:t>
            </a:r>
          </a:p>
        </p:txBody>
      </p:sp>
    </p:spTree>
    <p:extLst>
      <p:ext uri="{BB962C8B-B14F-4D97-AF65-F5344CB8AC3E}">
        <p14:creationId xmlns:p14="http://schemas.microsoft.com/office/powerpoint/2010/main" val="316130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GB" dirty="0"/>
              <a:t>Complex mixed methods designs</a:t>
            </a:r>
          </a:p>
        </p:txBody>
      </p:sp>
      <p:sp>
        <p:nvSpPr>
          <p:cNvPr id="4" name="Content Placeholder 3">
            <a:extLst>
              <a:ext uri="{FF2B5EF4-FFF2-40B4-BE49-F238E27FC236}">
                <a16:creationId xmlns:a16="http://schemas.microsoft.com/office/drawing/2014/main" id="{8497E6A6-1265-6D80-5F97-D217819EE3BF}"/>
              </a:ext>
            </a:extLst>
          </p:cNvPr>
          <p:cNvSpPr>
            <a:spLocks noGrp="1"/>
          </p:cNvSpPr>
          <p:nvPr>
            <p:ph idx="1"/>
          </p:nvPr>
        </p:nvSpPr>
        <p:spPr/>
        <p:txBody>
          <a:bodyPr/>
          <a:lstStyle/>
          <a:p>
            <a:r>
              <a:rPr lang="en-US" b="1" dirty="0"/>
              <a:t>Intersecting mixed methods within another methodology.</a:t>
            </a:r>
          </a:p>
          <a:p>
            <a:r>
              <a:rPr lang="en-US" dirty="0"/>
              <a:t>A methodology is a set of procedures that guide the use of design.</a:t>
            </a:r>
          </a:p>
          <a:p>
            <a:r>
              <a:rPr lang="en-US" dirty="0"/>
              <a:t>These procedures exist in the research at a more practical level than the design.</a:t>
            </a:r>
          </a:p>
          <a:p>
            <a:r>
              <a:rPr lang="en-US" dirty="0"/>
              <a:t>In this framework, a mixed methods core design could be added to another methodological approach.</a:t>
            </a:r>
          </a:p>
          <a:p>
            <a:r>
              <a:rPr lang="en-US" dirty="0"/>
              <a:t>For example, a core design could be added to a case study, an evaluation approach, action research, social network analysis, longitudinal research, Q methodology, phenomenology, or grounded theory.</a:t>
            </a:r>
          </a:p>
        </p:txBody>
      </p:sp>
    </p:spTree>
    <p:extLst>
      <p:ext uri="{BB962C8B-B14F-4D97-AF65-F5344CB8AC3E}">
        <p14:creationId xmlns:p14="http://schemas.microsoft.com/office/powerpoint/2010/main" val="3105291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GB" dirty="0"/>
              <a:t>Complex mixed methods designs</a:t>
            </a:r>
          </a:p>
        </p:txBody>
      </p:sp>
      <p:sp>
        <p:nvSpPr>
          <p:cNvPr id="4" name="Content Placeholder 3">
            <a:extLst>
              <a:ext uri="{FF2B5EF4-FFF2-40B4-BE49-F238E27FC236}">
                <a16:creationId xmlns:a16="http://schemas.microsoft.com/office/drawing/2014/main" id="{8497E6A6-1265-6D80-5F97-D217819EE3BF}"/>
              </a:ext>
            </a:extLst>
          </p:cNvPr>
          <p:cNvSpPr>
            <a:spLocks noGrp="1"/>
          </p:cNvSpPr>
          <p:nvPr>
            <p:ph idx="1"/>
          </p:nvPr>
        </p:nvSpPr>
        <p:spPr/>
        <p:txBody>
          <a:bodyPr/>
          <a:lstStyle/>
          <a:p>
            <a:r>
              <a:rPr lang="en-US" b="1" dirty="0"/>
              <a:t>Intersecting mixed methods within a theoretical framework.</a:t>
            </a:r>
          </a:p>
          <a:p>
            <a:r>
              <a:rPr lang="en-US" dirty="0"/>
              <a:t>A theoretical framework advances an abstract and </a:t>
            </a:r>
            <a:r>
              <a:rPr lang="en-US" dirty="0" err="1"/>
              <a:t>formalised</a:t>
            </a:r>
            <a:r>
              <a:rPr lang="en-US" dirty="0"/>
              <a:t> set of assumptions to guide the design and conduct of the research.</a:t>
            </a:r>
          </a:p>
          <a:p>
            <a:r>
              <a:rPr lang="en-US" dirty="0"/>
              <a:t>In this framework, a mixed methods core design could be intersected with an established theory.</a:t>
            </a:r>
          </a:p>
          <a:p>
            <a:r>
              <a:rPr lang="en-US" dirty="0"/>
              <a:t>This theoretical lens could be drawn from perspectives such as social justice, feminism, critical theory, participatory involvement, or other conceptual frameworks that advance the needs and involvement of special populations and often call for action or change.</a:t>
            </a:r>
            <a:endParaRPr lang="en-GB" dirty="0"/>
          </a:p>
        </p:txBody>
      </p:sp>
    </p:spTree>
    <p:extLst>
      <p:ext uri="{BB962C8B-B14F-4D97-AF65-F5344CB8AC3E}">
        <p14:creationId xmlns:p14="http://schemas.microsoft.com/office/powerpoint/2010/main" val="2865385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US" dirty="0"/>
              <a:t>Mixed methods experimental (intervention) design</a:t>
            </a:r>
            <a:endParaRPr lang="en-GB" dirty="0"/>
          </a:p>
        </p:txBody>
      </p:sp>
      <p:grpSp>
        <p:nvGrpSpPr>
          <p:cNvPr id="15" name="Group 14">
            <a:extLst>
              <a:ext uri="{FF2B5EF4-FFF2-40B4-BE49-F238E27FC236}">
                <a16:creationId xmlns:a16="http://schemas.microsoft.com/office/drawing/2014/main" id="{6D15B21E-E7E6-F8F7-ABF3-351445D91EFE}"/>
              </a:ext>
            </a:extLst>
          </p:cNvPr>
          <p:cNvGrpSpPr/>
          <p:nvPr/>
        </p:nvGrpSpPr>
        <p:grpSpPr>
          <a:xfrm>
            <a:off x="3707405" y="2345197"/>
            <a:ext cx="7821207" cy="2511396"/>
            <a:chOff x="677334" y="2201761"/>
            <a:chExt cx="7984066" cy="2511396"/>
          </a:xfrm>
        </p:grpSpPr>
        <p:sp>
          <p:nvSpPr>
            <p:cNvPr id="16" name="Oval 15">
              <a:extLst>
                <a:ext uri="{FF2B5EF4-FFF2-40B4-BE49-F238E27FC236}">
                  <a16:creationId xmlns:a16="http://schemas.microsoft.com/office/drawing/2014/main" id="{953A2B34-4929-276A-FE9E-686F9E0EF8BB}"/>
                </a:ext>
              </a:extLst>
            </p:cNvPr>
            <p:cNvSpPr/>
            <p:nvPr/>
          </p:nvSpPr>
          <p:spPr>
            <a:xfrm>
              <a:off x="677334" y="2201761"/>
              <a:ext cx="1532466" cy="889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Qualitative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Before</a:t>
              </a:r>
            </a:p>
          </p:txBody>
        </p:sp>
        <p:sp>
          <p:nvSpPr>
            <p:cNvPr id="17" name="Oval 16">
              <a:extLst>
                <a:ext uri="{FF2B5EF4-FFF2-40B4-BE49-F238E27FC236}">
                  <a16:creationId xmlns:a16="http://schemas.microsoft.com/office/drawing/2014/main" id="{AD8C99EE-EDE4-290B-D0F5-02A3DE185D34}"/>
                </a:ext>
              </a:extLst>
            </p:cNvPr>
            <p:cNvSpPr/>
            <p:nvPr/>
          </p:nvSpPr>
          <p:spPr>
            <a:xfrm>
              <a:off x="7128934" y="2201761"/>
              <a:ext cx="1532466" cy="889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Qualitative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After</a:t>
              </a:r>
            </a:p>
          </p:txBody>
        </p:sp>
        <p:sp>
          <p:nvSpPr>
            <p:cNvPr id="18" name="Oval 17">
              <a:extLst>
                <a:ext uri="{FF2B5EF4-FFF2-40B4-BE49-F238E27FC236}">
                  <a16:creationId xmlns:a16="http://schemas.microsoft.com/office/drawing/2014/main" id="{A7954285-CAEF-BA6A-1C4D-60B98BC5F24C}"/>
                </a:ext>
              </a:extLst>
            </p:cNvPr>
            <p:cNvSpPr/>
            <p:nvPr/>
          </p:nvSpPr>
          <p:spPr>
            <a:xfrm>
              <a:off x="3903134" y="3390412"/>
              <a:ext cx="1532466" cy="8890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Qualitative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During</a:t>
              </a:r>
            </a:p>
          </p:txBody>
        </p:sp>
        <p:sp>
          <p:nvSpPr>
            <p:cNvPr id="19" name="Rounded Rectangle 7">
              <a:extLst>
                <a:ext uri="{FF2B5EF4-FFF2-40B4-BE49-F238E27FC236}">
                  <a16:creationId xmlns:a16="http://schemas.microsoft.com/office/drawing/2014/main" id="{C63FAB65-6270-01A4-3AED-4CCFD2A4DE3E}"/>
                </a:ext>
              </a:extLst>
            </p:cNvPr>
            <p:cNvSpPr/>
            <p:nvPr/>
          </p:nvSpPr>
          <p:spPr>
            <a:xfrm>
              <a:off x="3386667" y="2277961"/>
              <a:ext cx="2565400" cy="736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Experimental Intervention</a:t>
              </a:r>
            </a:p>
          </p:txBody>
        </p:sp>
        <p:cxnSp>
          <p:nvCxnSpPr>
            <p:cNvPr id="20" name="Straight Arrow Connector 19">
              <a:extLst>
                <a:ext uri="{FF2B5EF4-FFF2-40B4-BE49-F238E27FC236}">
                  <a16:creationId xmlns:a16="http://schemas.microsoft.com/office/drawing/2014/main" id="{D8C85AFE-5B6C-17F6-1010-1BCFB77F71AC}"/>
                </a:ext>
              </a:extLst>
            </p:cNvPr>
            <p:cNvCxnSpPr>
              <a:stCxn id="16" idx="6"/>
              <a:endCxn id="19" idx="1"/>
            </p:cNvCxnSpPr>
            <p:nvPr/>
          </p:nvCxnSpPr>
          <p:spPr>
            <a:xfrm>
              <a:off x="2209800" y="2646261"/>
              <a:ext cx="11768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280F243C-6AAC-29E6-37DB-C0B229DC8544}"/>
                </a:ext>
              </a:extLst>
            </p:cNvPr>
            <p:cNvCxnSpPr>
              <a:stCxn id="19" idx="3"/>
              <a:endCxn id="17" idx="2"/>
            </p:cNvCxnSpPr>
            <p:nvPr/>
          </p:nvCxnSpPr>
          <p:spPr>
            <a:xfrm>
              <a:off x="5952067" y="2646261"/>
              <a:ext cx="117686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A5351E2-F2A9-3B4D-B356-C2D9FDD9CDA4}"/>
                </a:ext>
              </a:extLst>
            </p:cNvPr>
            <p:cNvCxnSpPr>
              <a:stCxn id="18" idx="0"/>
              <a:endCxn id="19" idx="2"/>
            </p:cNvCxnSpPr>
            <p:nvPr/>
          </p:nvCxnSpPr>
          <p:spPr>
            <a:xfrm flipV="1">
              <a:off x="4669367" y="3014561"/>
              <a:ext cx="0" cy="37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0C200E62-7F60-0400-1FF6-03452B05F2BC}"/>
                </a:ext>
              </a:extLst>
            </p:cNvPr>
            <p:cNvSpPr txBox="1"/>
            <p:nvPr/>
          </p:nvSpPr>
          <p:spPr>
            <a:xfrm>
              <a:off x="897467" y="3465580"/>
              <a:ext cx="1092200"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Exploratory sequential core design</a:t>
              </a:r>
            </a:p>
          </p:txBody>
        </p:sp>
        <p:sp>
          <p:nvSpPr>
            <p:cNvPr id="24" name="TextBox 23">
              <a:extLst>
                <a:ext uri="{FF2B5EF4-FFF2-40B4-BE49-F238E27FC236}">
                  <a16:creationId xmlns:a16="http://schemas.microsoft.com/office/drawing/2014/main" id="{16843163-D966-C3E0-3950-DE74D6117572}"/>
                </a:ext>
              </a:extLst>
            </p:cNvPr>
            <p:cNvSpPr txBox="1"/>
            <p:nvPr/>
          </p:nvSpPr>
          <p:spPr>
            <a:xfrm>
              <a:off x="7349067" y="3465580"/>
              <a:ext cx="1092200" cy="7386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Explanatory sequential core design</a:t>
              </a:r>
            </a:p>
          </p:txBody>
        </p:sp>
        <p:sp>
          <p:nvSpPr>
            <p:cNvPr id="25" name="TextBox 24">
              <a:extLst>
                <a:ext uri="{FF2B5EF4-FFF2-40B4-BE49-F238E27FC236}">
                  <a16:creationId xmlns:a16="http://schemas.microsoft.com/office/drawing/2014/main" id="{6FF87512-40DE-AD17-3218-41CA6CC07936}"/>
                </a:ext>
              </a:extLst>
            </p:cNvPr>
            <p:cNvSpPr txBox="1"/>
            <p:nvPr/>
          </p:nvSpPr>
          <p:spPr>
            <a:xfrm>
              <a:off x="3471334" y="4405380"/>
              <a:ext cx="2396066"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Convergent core design</a:t>
              </a:r>
            </a:p>
          </p:txBody>
        </p:sp>
      </p:grpSp>
    </p:spTree>
    <p:extLst>
      <p:ext uri="{BB962C8B-B14F-4D97-AF65-F5344CB8AC3E}">
        <p14:creationId xmlns:p14="http://schemas.microsoft.com/office/powerpoint/2010/main" val="4141058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US" dirty="0"/>
              <a:t>Mixed methods case study design</a:t>
            </a:r>
            <a:endParaRPr lang="en-GB" dirty="0"/>
          </a:p>
        </p:txBody>
      </p:sp>
      <p:pic>
        <p:nvPicPr>
          <p:cNvPr id="3" name="Picture 2">
            <a:extLst>
              <a:ext uri="{FF2B5EF4-FFF2-40B4-BE49-F238E27FC236}">
                <a16:creationId xmlns:a16="http://schemas.microsoft.com/office/drawing/2014/main" id="{E8F0266C-C55E-BD0C-C987-89BD6DEF5358}"/>
              </a:ext>
            </a:extLst>
          </p:cNvPr>
          <p:cNvPicPr>
            <a:picLocks noChangeAspect="1"/>
          </p:cNvPicPr>
          <p:nvPr/>
        </p:nvPicPr>
        <p:blipFill>
          <a:blip r:embed="rId2"/>
          <a:stretch>
            <a:fillRect/>
          </a:stretch>
        </p:blipFill>
        <p:spPr>
          <a:xfrm>
            <a:off x="4466981" y="1356015"/>
            <a:ext cx="6413613" cy="4369005"/>
          </a:xfrm>
          <a:prstGeom prst="rect">
            <a:avLst/>
          </a:prstGeom>
        </p:spPr>
      </p:pic>
    </p:spTree>
    <p:extLst>
      <p:ext uri="{BB962C8B-B14F-4D97-AF65-F5344CB8AC3E}">
        <p14:creationId xmlns:p14="http://schemas.microsoft.com/office/powerpoint/2010/main" val="1142086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US" dirty="0"/>
              <a:t>Mixed methods participatory-social justice design</a:t>
            </a:r>
            <a:endParaRPr lang="en-GB" dirty="0"/>
          </a:p>
        </p:txBody>
      </p:sp>
      <p:grpSp>
        <p:nvGrpSpPr>
          <p:cNvPr id="4" name="Group 3">
            <a:extLst>
              <a:ext uri="{FF2B5EF4-FFF2-40B4-BE49-F238E27FC236}">
                <a16:creationId xmlns:a16="http://schemas.microsoft.com/office/drawing/2014/main" id="{9E91150F-8F6C-DBCF-9222-CB8418B787F5}"/>
              </a:ext>
            </a:extLst>
          </p:cNvPr>
          <p:cNvGrpSpPr/>
          <p:nvPr/>
        </p:nvGrpSpPr>
        <p:grpSpPr>
          <a:xfrm>
            <a:off x="3506033" y="872592"/>
            <a:ext cx="8228768" cy="4992978"/>
            <a:chOff x="486834" y="1885332"/>
            <a:chExt cx="9101666" cy="4947851"/>
          </a:xfrm>
        </p:grpSpPr>
        <p:sp>
          <p:nvSpPr>
            <p:cNvPr id="5" name="Rounded Rectangle 7">
              <a:extLst>
                <a:ext uri="{FF2B5EF4-FFF2-40B4-BE49-F238E27FC236}">
                  <a16:creationId xmlns:a16="http://schemas.microsoft.com/office/drawing/2014/main" id="{C2CC648F-4D7D-FBDA-4BC7-04BF2CA799A6}"/>
                </a:ext>
              </a:extLst>
            </p:cNvPr>
            <p:cNvSpPr/>
            <p:nvPr/>
          </p:nvSpPr>
          <p:spPr>
            <a:xfrm>
              <a:off x="486834" y="1885332"/>
              <a:ext cx="4389966" cy="1315651"/>
            </a:xfrm>
            <a:prstGeom prst="roundRect">
              <a:avLst>
                <a:gd name="adj" fmla="val 256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Develop and implement action plan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Share results within community stakeholders and obtain feedback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Ad hoc committee formed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Formal task force established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Obtain funding and initiate needed policies and procedures within the community</a:t>
              </a:r>
            </a:p>
          </p:txBody>
        </p:sp>
        <p:sp>
          <p:nvSpPr>
            <p:cNvPr id="6" name="Rounded Rectangle 31">
              <a:extLst>
                <a:ext uri="{FF2B5EF4-FFF2-40B4-BE49-F238E27FC236}">
                  <a16:creationId xmlns:a16="http://schemas.microsoft.com/office/drawing/2014/main" id="{31A0810B-6E3E-0BCC-D318-7E6C5C1D66EB}"/>
                </a:ext>
              </a:extLst>
            </p:cNvPr>
            <p:cNvSpPr/>
            <p:nvPr/>
          </p:nvSpPr>
          <p:spPr>
            <a:xfrm>
              <a:off x="486834" y="3373806"/>
              <a:ext cx="4389966" cy="1147977"/>
            </a:xfrm>
            <a:prstGeom prst="roundRect">
              <a:avLst>
                <a:gd name="adj" fmla="val 256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Engagement with community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Attend group meetings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Volunteer at clinic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Discuss with community stakeholders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Obtain input of individuals experiencing homelessness (10 interviews, 1 focus group)</a:t>
              </a:r>
            </a:p>
          </p:txBody>
        </p:sp>
        <p:sp>
          <p:nvSpPr>
            <p:cNvPr id="7" name="Rounded Rectangle 33">
              <a:extLst>
                <a:ext uri="{FF2B5EF4-FFF2-40B4-BE49-F238E27FC236}">
                  <a16:creationId xmlns:a16="http://schemas.microsoft.com/office/drawing/2014/main" id="{A311BDDC-B082-1922-1A56-096B477504E9}"/>
                </a:ext>
              </a:extLst>
            </p:cNvPr>
            <p:cNvSpPr/>
            <p:nvPr/>
          </p:nvSpPr>
          <p:spPr>
            <a:xfrm>
              <a:off x="486834" y="4694606"/>
              <a:ext cx="4389966" cy="652677"/>
            </a:xfrm>
            <a:prstGeom prst="roundRect">
              <a:avLst>
                <a:gd name="adj" fmla="val 256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Identify research priority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To generate patient-centred data about transitions in hospital care from individuals actively seeking shelter in the community</a:t>
              </a:r>
            </a:p>
          </p:txBody>
        </p:sp>
        <p:sp>
          <p:nvSpPr>
            <p:cNvPr id="8" name="Rounded Rectangle 35">
              <a:extLst>
                <a:ext uri="{FF2B5EF4-FFF2-40B4-BE49-F238E27FC236}">
                  <a16:creationId xmlns:a16="http://schemas.microsoft.com/office/drawing/2014/main" id="{29AA9C17-0453-C340-49D7-7C5832B05CC3}"/>
                </a:ext>
              </a:extLst>
            </p:cNvPr>
            <p:cNvSpPr/>
            <p:nvPr/>
          </p:nvSpPr>
          <p:spPr>
            <a:xfrm>
              <a:off x="486834" y="5520106"/>
              <a:ext cx="4389966" cy="1313077"/>
            </a:xfrm>
            <a:prstGeom prst="roundRect">
              <a:avLst>
                <a:gd name="adj" fmla="val 256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Develop survey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Draft survey items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Obtain feedback from community stakeholders and individuals experiencing homelessness (9 interviews, 3 focus groups, pilot testing)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Final survey: 20 multiple choice items and 2 open-ended questions</a:t>
              </a:r>
            </a:p>
          </p:txBody>
        </p:sp>
        <p:sp>
          <p:nvSpPr>
            <p:cNvPr id="9" name="Rounded Rectangle 36">
              <a:extLst>
                <a:ext uri="{FF2B5EF4-FFF2-40B4-BE49-F238E27FC236}">
                  <a16:creationId xmlns:a16="http://schemas.microsoft.com/office/drawing/2014/main" id="{2706F348-13CB-3344-88C7-8E75E4AB034E}"/>
                </a:ext>
              </a:extLst>
            </p:cNvPr>
            <p:cNvSpPr/>
            <p:nvPr/>
          </p:nvSpPr>
          <p:spPr>
            <a:xfrm>
              <a:off x="5198534" y="3373806"/>
              <a:ext cx="4389966" cy="1147977"/>
            </a:xfrm>
            <a:prstGeom prst="roundRect">
              <a:avLst>
                <a:gd name="adj" fmla="val 256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Data collection and analysis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Train assistants from homelessness action group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Gather data from shelter clients (N = 98)</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 analysis: 3 recommendation themes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QUAN analysis: Descriptive statistics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Merging analysis: Combine results</a:t>
              </a:r>
            </a:p>
          </p:txBody>
        </p:sp>
        <p:sp>
          <p:nvSpPr>
            <p:cNvPr id="10" name="Rounded Rectangle 37">
              <a:extLst>
                <a:ext uri="{FF2B5EF4-FFF2-40B4-BE49-F238E27FC236}">
                  <a16:creationId xmlns:a16="http://schemas.microsoft.com/office/drawing/2014/main" id="{D77015D9-2E2B-A6E5-9CCF-0E2179C2E724}"/>
                </a:ext>
              </a:extLst>
            </p:cNvPr>
            <p:cNvSpPr/>
            <p:nvPr/>
          </p:nvSpPr>
          <p:spPr>
            <a:xfrm>
              <a:off x="5689600" y="2126633"/>
              <a:ext cx="3407834" cy="833050"/>
            </a:xfrm>
            <a:prstGeom prst="roundRect">
              <a:avLst>
                <a:gd name="adj" fmla="val 2560"/>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Mixed methods convergent core design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Merge complementary qualitative and quantitative results for insights into the problem</a:t>
              </a:r>
            </a:p>
          </p:txBody>
        </p:sp>
        <p:sp>
          <p:nvSpPr>
            <p:cNvPr id="11" name="Rounded Rectangle 38">
              <a:extLst>
                <a:ext uri="{FF2B5EF4-FFF2-40B4-BE49-F238E27FC236}">
                  <a16:creationId xmlns:a16="http://schemas.microsoft.com/office/drawing/2014/main" id="{E4040F1A-FA20-9395-EB3C-3B634A48D0EA}"/>
                </a:ext>
              </a:extLst>
            </p:cNvPr>
            <p:cNvSpPr/>
            <p:nvPr/>
          </p:nvSpPr>
          <p:spPr>
            <a:xfrm>
              <a:off x="5689600" y="5110959"/>
              <a:ext cx="3407834" cy="650102"/>
            </a:xfrm>
            <a:prstGeom prst="roundRect">
              <a:avLst>
                <a:gd name="adj" fmla="val 2560"/>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Mixed methods exploratory core design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Develop quantitative instrument based on the qualitative findings</a:t>
              </a:r>
            </a:p>
          </p:txBody>
        </p:sp>
        <p:cxnSp>
          <p:nvCxnSpPr>
            <p:cNvPr id="12" name="Straight Arrow Connector 11">
              <a:extLst>
                <a:ext uri="{FF2B5EF4-FFF2-40B4-BE49-F238E27FC236}">
                  <a16:creationId xmlns:a16="http://schemas.microsoft.com/office/drawing/2014/main" id="{11F1C1ED-9AC1-7A58-7B6F-17D51D5BE945}"/>
                </a:ext>
              </a:extLst>
            </p:cNvPr>
            <p:cNvCxnSpPr>
              <a:stCxn id="5" idx="2"/>
              <a:endCxn id="6" idx="0"/>
            </p:cNvCxnSpPr>
            <p:nvPr/>
          </p:nvCxnSpPr>
          <p:spPr>
            <a:xfrm>
              <a:off x="2681817" y="3200983"/>
              <a:ext cx="0" cy="172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711F359-3398-4B54-31D7-FBFD68F9F41C}"/>
                </a:ext>
              </a:extLst>
            </p:cNvPr>
            <p:cNvCxnSpPr>
              <a:stCxn id="6" idx="2"/>
              <a:endCxn id="7" idx="0"/>
            </p:cNvCxnSpPr>
            <p:nvPr/>
          </p:nvCxnSpPr>
          <p:spPr>
            <a:xfrm>
              <a:off x="2681817" y="4521783"/>
              <a:ext cx="0" cy="172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8B956F9-F278-3BCE-DC54-7FAEB3A28B5C}"/>
                </a:ext>
              </a:extLst>
            </p:cNvPr>
            <p:cNvCxnSpPr>
              <a:stCxn id="7" idx="2"/>
              <a:endCxn id="8" idx="0"/>
            </p:cNvCxnSpPr>
            <p:nvPr/>
          </p:nvCxnSpPr>
          <p:spPr>
            <a:xfrm>
              <a:off x="2681817" y="5347283"/>
              <a:ext cx="0" cy="172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5">
              <a:extLst>
                <a:ext uri="{FF2B5EF4-FFF2-40B4-BE49-F238E27FC236}">
                  <a16:creationId xmlns:a16="http://schemas.microsoft.com/office/drawing/2014/main" id="{FDA63BB1-B86E-7689-D0F3-817C980C7E49}"/>
                </a:ext>
              </a:extLst>
            </p:cNvPr>
            <p:cNvCxnSpPr/>
            <p:nvPr/>
          </p:nvCxnSpPr>
          <p:spPr>
            <a:xfrm flipV="1">
              <a:off x="4876800" y="4915482"/>
              <a:ext cx="1333500" cy="1261162"/>
            </a:xfrm>
            <a:prstGeom prst="bentConnector3">
              <a:avLst>
                <a:gd name="adj1" fmla="val 32857"/>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Elbow Connector 23">
              <a:extLst>
                <a:ext uri="{FF2B5EF4-FFF2-40B4-BE49-F238E27FC236}">
                  <a16:creationId xmlns:a16="http://schemas.microsoft.com/office/drawing/2014/main" id="{2B9AA71C-2827-E3DA-280F-AD7724550EA4}"/>
                </a:ext>
              </a:extLst>
            </p:cNvPr>
            <p:cNvCxnSpPr>
              <a:endCxn id="9" idx="2"/>
            </p:cNvCxnSpPr>
            <p:nvPr/>
          </p:nvCxnSpPr>
          <p:spPr>
            <a:xfrm flipV="1">
              <a:off x="6210300" y="4521783"/>
              <a:ext cx="1183217" cy="39370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DA06021-DDAE-728C-9215-22357B9962D2}"/>
                </a:ext>
              </a:extLst>
            </p:cNvPr>
            <p:cNvCxnSpPr>
              <a:stCxn id="10" idx="2"/>
              <a:endCxn id="9" idx="0"/>
            </p:cNvCxnSpPr>
            <p:nvPr/>
          </p:nvCxnSpPr>
          <p:spPr>
            <a:xfrm>
              <a:off x="7393517" y="2959683"/>
              <a:ext cx="0" cy="414123"/>
            </a:xfrm>
            <a:prstGeom prst="straightConnector1">
              <a:avLst/>
            </a:prstGeom>
            <a:ln>
              <a:prstDash val="sysDot"/>
              <a:tailEnd type="triangle"/>
            </a:ln>
          </p:spPr>
          <p:style>
            <a:lnRef idx="1">
              <a:schemeClr val="accent3"/>
            </a:lnRef>
            <a:fillRef idx="0">
              <a:schemeClr val="accent3"/>
            </a:fillRef>
            <a:effectRef idx="0">
              <a:schemeClr val="accent3"/>
            </a:effectRef>
            <a:fontRef idx="minor">
              <a:schemeClr val="tx1"/>
            </a:fontRef>
          </p:style>
        </p:cxnSp>
        <p:cxnSp>
          <p:nvCxnSpPr>
            <p:cNvPr id="18" name="Straight Arrow Connector 17">
              <a:extLst>
                <a:ext uri="{FF2B5EF4-FFF2-40B4-BE49-F238E27FC236}">
                  <a16:creationId xmlns:a16="http://schemas.microsoft.com/office/drawing/2014/main" id="{1703A5AE-AEEE-8240-72D6-A9861CB8CE1F}"/>
                </a:ext>
              </a:extLst>
            </p:cNvPr>
            <p:cNvCxnSpPr>
              <a:stCxn id="11" idx="1"/>
            </p:cNvCxnSpPr>
            <p:nvPr/>
          </p:nvCxnSpPr>
          <p:spPr>
            <a:xfrm flipH="1">
              <a:off x="3721100" y="5436010"/>
              <a:ext cx="1968500" cy="0"/>
            </a:xfrm>
            <a:prstGeom prst="straightConnector1">
              <a:avLst/>
            </a:prstGeom>
            <a:ln>
              <a:prstDash val="sysDot"/>
              <a:tailEnd type="triangle"/>
            </a:ln>
          </p:spPr>
          <p:style>
            <a:lnRef idx="1">
              <a:schemeClr val="accent3"/>
            </a:lnRef>
            <a:fillRef idx="0">
              <a:schemeClr val="accent3"/>
            </a:fillRef>
            <a:effectRef idx="0">
              <a:schemeClr val="accent3"/>
            </a:effectRef>
            <a:fontRef idx="minor">
              <a:schemeClr val="tx1"/>
            </a:fontRef>
          </p:style>
        </p:cxnSp>
      </p:grpSp>
    </p:spTree>
    <p:extLst>
      <p:ext uri="{BB962C8B-B14F-4D97-AF65-F5344CB8AC3E}">
        <p14:creationId xmlns:p14="http://schemas.microsoft.com/office/powerpoint/2010/main" val="1282531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US" dirty="0"/>
              <a:t>Mixed methods notation</a:t>
            </a:r>
            <a:endParaRPr lang="en-GB" dirty="0"/>
          </a:p>
        </p:txBody>
      </p:sp>
      <p:graphicFrame>
        <p:nvGraphicFramePr>
          <p:cNvPr id="3" name="Table 2">
            <a:extLst>
              <a:ext uri="{FF2B5EF4-FFF2-40B4-BE49-F238E27FC236}">
                <a16:creationId xmlns:a16="http://schemas.microsoft.com/office/drawing/2014/main" id="{3759BDB9-ADCF-192E-2E49-FC0D73621D73}"/>
              </a:ext>
            </a:extLst>
          </p:cNvPr>
          <p:cNvGraphicFramePr>
            <a:graphicFrameLocks noGrp="1"/>
          </p:cNvGraphicFramePr>
          <p:nvPr>
            <p:extLst>
              <p:ext uri="{D42A27DB-BD31-4B8C-83A1-F6EECF244321}">
                <p14:modId xmlns:p14="http://schemas.microsoft.com/office/powerpoint/2010/main" val="1887594456"/>
              </p:ext>
            </p:extLst>
          </p:nvPr>
        </p:nvGraphicFramePr>
        <p:xfrm>
          <a:off x="3482794" y="1325151"/>
          <a:ext cx="8263467" cy="4198553"/>
        </p:xfrm>
        <a:graphic>
          <a:graphicData uri="http://schemas.openxmlformats.org/drawingml/2006/table">
            <a:tbl>
              <a:tblPr firstRow="1" bandRow="1"/>
              <a:tblGrid>
                <a:gridCol w="1648389">
                  <a:extLst>
                    <a:ext uri="{9D8B030D-6E8A-4147-A177-3AD203B41FA5}">
                      <a16:colId xmlns:a16="http://schemas.microsoft.com/office/drawing/2014/main" val="3863728186"/>
                    </a:ext>
                  </a:extLst>
                </a:gridCol>
                <a:gridCol w="2483344">
                  <a:extLst>
                    <a:ext uri="{9D8B030D-6E8A-4147-A177-3AD203B41FA5}">
                      <a16:colId xmlns:a16="http://schemas.microsoft.com/office/drawing/2014/main" val="845767695"/>
                    </a:ext>
                  </a:extLst>
                </a:gridCol>
                <a:gridCol w="2065867">
                  <a:extLst>
                    <a:ext uri="{9D8B030D-6E8A-4147-A177-3AD203B41FA5}">
                      <a16:colId xmlns:a16="http://schemas.microsoft.com/office/drawing/2014/main" val="1029585814"/>
                    </a:ext>
                  </a:extLst>
                </a:gridCol>
                <a:gridCol w="2065867">
                  <a:extLst>
                    <a:ext uri="{9D8B030D-6E8A-4147-A177-3AD203B41FA5}">
                      <a16:colId xmlns:a16="http://schemas.microsoft.com/office/drawing/2014/main" val="887474053"/>
                    </a:ext>
                  </a:extLst>
                </a:gridCol>
              </a:tblGrid>
              <a:tr h="587452">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Notation</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What it indicates</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Example</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Citation establishing</a:t>
                      </a:r>
                      <a:r>
                        <a:rPr lang="en-GB" sz="1400" baseline="0" dirty="0"/>
                        <a:t> notation</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extLst>
                  <a:ext uri="{0D108BD9-81ED-4DB2-BD59-A6C34878D82A}">
                    <a16:rowId xmlns:a16="http://schemas.microsoft.com/office/drawing/2014/main" val="2636667374"/>
                  </a:ext>
                </a:extLst>
              </a:tr>
              <a:tr h="587452">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Uppercase letters</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Greater emphasis given to a method</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QUAN,</a:t>
                      </a:r>
                      <a:r>
                        <a:rPr lang="en-GB" sz="1400" baseline="0" dirty="0"/>
                        <a:t> QUAL</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Morse (1991)</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144611128"/>
                  </a:ext>
                </a:extLst>
              </a:tr>
              <a:tr h="587452">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Lowercase letters</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Lesser emphasis given to a method</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err="1"/>
                        <a:t>quan</a:t>
                      </a:r>
                      <a:r>
                        <a:rPr lang="en-GB" sz="1400" dirty="0"/>
                        <a:t>, </a:t>
                      </a:r>
                      <a:r>
                        <a:rPr lang="en-GB" sz="1400" dirty="0" err="1"/>
                        <a:t>qual</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Morse (1991)</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226624667"/>
                  </a:ext>
                </a:extLst>
              </a:tr>
              <a:tr h="420431">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Convergent methods</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QUAN + QUAL</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Morse (1991)</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282979559"/>
                  </a:ext>
                </a:extLst>
              </a:tr>
              <a:tr h="420431">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Sequential</a:t>
                      </a:r>
                      <a:r>
                        <a:rPr lang="en-GB" sz="1400" baseline="0" dirty="0"/>
                        <a:t> methods</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QUAL         </a:t>
                      </a:r>
                      <a:r>
                        <a:rPr lang="en-GB" sz="1400" dirty="0" err="1"/>
                        <a:t>quan</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Morse (1991)</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33949003"/>
                  </a:ext>
                </a:extLst>
              </a:tr>
              <a:tr h="587452">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 )</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Embed within a design</a:t>
                      </a:r>
                      <a:r>
                        <a:rPr lang="en-GB" sz="1400" baseline="0" dirty="0"/>
                        <a:t> or framework</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QUAN(</a:t>
                      </a:r>
                      <a:r>
                        <a:rPr lang="en-GB" sz="1400" dirty="0" err="1"/>
                        <a:t>qual</a:t>
                      </a:r>
                      <a:r>
                        <a:rPr lang="en-GB" sz="1400" dirty="0"/>
                        <a:t>)</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Plano Clark (2005)</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012193451"/>
                  </a:ext>
                </a:extLst>
              </a:tr>
              <a:tr h="420431">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Recursive</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QUAL         QUAN</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err="1"/>
                        <a:t>Natasi</a:t>
                      </a:r>
                      <a:r>
                        <a:rPr lang="en-GB" sz="1400" dirty="0"/>
                        <a:t> et al. (2007)</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529246242"/>
                  </a:ext>
                </a:extLst>
              </a:tr>
              <a:tr h="587452">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 ]</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Study within a series</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QUAL        [QUAN + </a:t>
                      </a:r>
                      <a:r>
                        <a:rPr lang="en-GB" sz="1400" dirty="0" err="1"/>
                        <a:t>qual</a:t>
                      </a:r>
                      <a:r>
                        <a:rPr lang="en-GB" sz="1400" dirty="0"/>
                        <a:t>]</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Morse &amp; Niehaus</a:t>
                      </a:r>
                      <a:r>
                        <a:rPr lang="en-GB" sz="1400" baseline="0" dirty="0"/>
                        <a:t> (2009)</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407108968"/>
                  </a:ext>
                </a:extLst>
              </a:tr>
            </a:tbl>
          </a:graphicData>
        </a:graphic>
      </p:graphicFrame>
      <p:cxnSp>
        <p:nvCxnSpPr>
          <p:cNvPr id="5" name="Straight Arrow Connector 4">
            <a:extLst>
              <a:ext uri="{FF2B5EF4-FFF2-40B4-BE49-F238E27FC236}">
                <a16:creationId xmlns:a16="http://schemas.microsoft.com/office/drawing/2014/main" id="{C083CBE7-3951-9AB3-E8AB-D5483280935C}"/>
              </a:ext>
            </a:extLst>
          </p:cNvPr>
          <p:cNvCxnSpPr/>
          <p:nvPr/>
        </p:nvCxnSpPr>
        <p:spPr>
          <a:xfrm>
            <a:off x="3576917" y="3657602"/>
            <a:ext cx="3854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308F3042-6C49-8677-D489-DED6F6D6654E}"/>
              </a:ext>
            </a:extLst>
          </p:cNvPr>
          <p:cNvCxnSpPr/>
          <p:nvPr/>
        </p:nvCxnSpPr>
        <p:spPr>
          <a:xfrm>
            <a:off x="8175812" y="3657602"/>
            <a:ext cx="3854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CA2B1E2-0C12-A662-1F42-4439BA8E12EC}"/>
              </a:ext>
            </a:extLst>
          </p:cNvPr>
          <p:cNvCxnSpPr/>
          <p:nvPr/>
        </p:nvCxnSpPr>
        <p:spPr>
          <a:xfrm>
            <a:off x="3585882" y="4670611"/>
            <a:ext cx="38548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92AF0CFC-49C5-3114-C718-1F5E88E6E39C}"/>
              </a:ext>
            </a:extLst>
          </p:cNvPr>
          <p:cNvCxnSpPr/>
          <p:nvPr/>
        </p:nvCxnSpPr>
        <p:spPr>
          <a:xfrm>
            <a:off x="8184777" y="4670611"/>
            <a:ext cx="38548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7291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F703-EC99-EA24-23D5-F6C4A709C28C}"/>
              </a:ext>
            </a:extLst>
          </p:cNvPr>
          <p:cNvSpPr>
            <a:spLocks noGrp="1"/>
          </p:cNvSpPr>
          <p:nvPr>
            <p:ph type="title"/>
          </p:nvPr>
        </p:nvSpPr>
        <p:spPr/>
        <p:txBody>
          <a:bodyPr/>
          <a:lstStyle/>
          <a:p>
            <a:r>
              <a:rPr lang="en-US" dirty="0"/>
              <a:t>Mixed methods evaluation design</a:t>
            </a:r>
            <a:endParaRPr lang="en-GB" dirty="0"/>
          </a:p>
        </p:txBody>
      </p:sp>
      <p:grpSp>
        <p:nvGrpSpPr>
          <p:cNvPr id="31" name="Group 30">
            <a:extLst>
              <a:ext uri="{FF2B5EF4-FFF2-40B4-BE49-F238E27FC236}">
                <a16:creationId xmlns:a16="http://schemas.microsoft.com/office/drawing/2014/main" id="{CEAE36C4-06BF-7D33-3E62-3F830E2700A1}"/>
              </a:ext>
            </a:extLst>
          </p:cNvPr>
          <p:cNvGrpSpPr/>
          <p:nvPr/>
        </p:nvGrpSpPr>
        <p:grpSpPr>
          <a:xfrm>
            <a:off x="4913468" y="1195165"/>
            <a:ext cx="5498422" cy="4650346"/>
            <a:chOff x="1237938" y="1237047"/>
            <a:chExt cx="6447985" cy="5453449"/>
          </a:xfrm>
        </p:grpSpPr>
        <p:sp>
          <p:nvSpPr>
            <p:cNvPr id="32" name="Circular Arrow 2">
              <a:extLst>
                <a:ext uri="{FF2B5EF4-FFF2-40B4-BE49-F238E27FC236}">
                  <a16:creationId xmlns:a16="http://schemas.microsoft.com/office/drawing/2014/main" id="{19477BF8-8234-60FB-3618-14916C294B6C}"/>
                </a:ext>
              </a:extLst>
            </p:cNvPr>
            <p:cNvSpPr/>
            <p:nvPr/>
          </p:nvSpPr>
          <p:spPr>
            <a:xfrm rot="16200000">
              <a:off x="1976964" y="1491049"/>
              <a:ext cx="4969933" cy="4969933"/>
            </a:xfrm>
            <a:prstGeom prst="circularArrow">
              <a:avLst>
                <a:gd name="adj1" fmla="val 4523"/>
                <a:gd name="adj2" fmla="val 218568"/>
                <a:gd name="adj3" fmla="val 20218687"/>
                <a:gd name="adj4" fmla="val 737517"/>
                <a:gd name="adj5" fmla="val 4012"/>
              </a:avLst>
            </a:prstGeom>
            <a:solidFill>
              <a:srgbClr val="60DE72">
                <a:alpha val="50000"/>
              </a:srgbClr>
            </a:solidFill>
            <a:ln>
              <a:noFil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prstClr val="black"/>
                </a:solidFill>
                <a:effectLst/>
                <a:uLnTx/>
                <a:uFillTx/>
                <a:latin typeface="Trebuchet MS" panose="020B0603020202020204"/>
                <a:ea typeface="+mn-ea"/>
                <a:cs typeface="+mn-cs"/>
              </a:endParaRPr>
            </a:p>
          </p:txBody>
        </p:sp>
        <p:grpSp>
          <p:nvGrpSpPr>
            <p:cNvPr id="33" name="Group 32">
              <a:extLst>
                <a:ext uri="{FF2B5EF4-FFF2-40B4-BE49-F238E27FC236}">
                  <a16:creationId xmlns:a16="http://schemas.microsoft.com/office/drawing/2014/main" id="{24845B9D-8457-F5EC-C247-321632B55D9C}"/>
                </a:ext>
              </a:extLst>
            </p:cNvPr>
            <p:cNvGrpSpPr/>
            <p:nvPr/>
          </p:nvGrpSpPr>
          <p:grpSpPr>
            <a:xfrm>
              <a:off x="1237938" y="1237047"/>
              <a:ext cx="6447985" cy="5453449"/>
              <a:chOff x="1237938" y="1237047"/>
              <a:chExt cx="6447985" cy="5453449"/>
            </a:xfrm>
          </p:grpSpPr>
          <p:sp>
            <p:nvSpPr>
              <p:cNvPr id="34" name="Rounded Rectangle 7">
                <a:extLst>
                  <a:ext uri="{FF2B5EF4-FFF2-40B4-BE49-F238E27FC236}">
                    <a16:creationId xmlns:a16="http://schemas.microsoft.com/office/drawing/2014/main" id="{9390A0CE-6D5E-2276-F47F-97FAAC192373}"/>
                  </a:ext>
                </a:extLst>
              </p:cNvPr>
              <p:cNvSpPr/>
              <p:nvPr/>
            </p:nvSpPr>
            <p:spPr>
              <a:xfrm>
                <a:off x="3722908" y="1237047"/>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Existing theory, research, practice, policy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1995-1996</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5" name="Rounded Rectangle 31">
                <a:extLst>
                  <a:ext uri="{FF2B5EF4-FFF2-40B4-BE49-F238E27FC236}">
                    <a16:creationId xmlns:a16="http://schemas.microsoft.com/office/drawing/2014/main" id="{C3C48ABF-EE61-EBD5-0DAA-C9CB2EE17864}"/>
                  </a:ext>
                </a:extLst>
              </p:cNvPr>
              <p:cNvSpPr/>
              <p:nvPr/>
            </p:nvSpPr>
            <p:spPr>
              <a:xfrm>
                <a:off x="3722907" y="5522096"/>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Culture specific theory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1997-1998</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6" name="Rounded Rectangle 33">
                <a:extLst>
                  <a:ext uri="{FF2B5EF4-FFF2-40B4-BE49-F238E27FC236}">
                    <a16:creationId xmlns:a16="http://schemas.microsoft.com/office/drawing/2014/main" id="{3454F76F-B70F-45DC-B928-0519A2663270}"/>
                  </a:ext>
                </a:extLst>
              </p:cNvPr>
              <p:cNvSpPr/>
              <p:nvPr/>
            </p:nvSpPr>
            <p:spPr>
              <a:xfrm>
                <a:off x="5468848" y="1430751"/>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Learning the culture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1995-1996</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7" name="Rounded Rectangle 37">
                <a:extLst>
                  <a:ext uri="{FF2B5EF4-FFF2-40B4-BE49-F238E27FC236}">
                    <a16:creationId xmlns:a16="http://schemas.microsoft.com/office/drawing/2014/main" id="{A24996AC-EC00-AACF-9AD9-C5F49760DCAB}"/>
                  </a:ext>
                </a:extLst>
              </p:cNvPr>
              <p:cNvSpPr/>
              <p:nvPr/>
            </p:nvSpPr>
            <p:spPr>
              <a:xfrm>
                <a:off x="5468848" y="5331596"/>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Formative research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1996-1996</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8" name="Rounded Rectangle 41">
                <a:extLst>
                  <a:ext uri="{FF2B5EF4-FFF2-40B4-BE49-F238E27FC236}">
                    <a16:creationId xmlns:a16="http://schemas.microsoft.com/office/drawing/2014/main" id="{98830D79-A3BB-F02C-4C6D-E81ABC9F6399}"/>
                  </a:ext>
                </a:extLst>
              </p:cNvPr>
              <p:cNvSpPr/>
              <p:nvPr/>
            </p:nvSpPr>
            <p:spPr>
              <a:xfrm>
                <a:off x="6207874" y="4024411"/>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Goal identification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1995-1997</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9" name="Rounded Rectangle 43">
                <a:extLst>
                  <a:ext uri="{FF2B5EF4-FFF2-40B4-BE49-F238E27FC236}">
                    <a16:creationId xmlns:a16="http://schemas.microsoft.com/office/drawing/2014/main" id="{7C838490-A221-7CB3-BBD2-F8F6AFCE61CE}"/>
                  </a:ext>
                </a:extLst>
              </p:cNvPr>
              <p:cNvSpPr/>
              <p:nvPr/>
            </p:nvSpPr>
            <p:spPr>
              <a:xfrm>
                <a:off x="6207873" y="2737936"/>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Forming partnerships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1996-1997</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0" name="Rounded Rectangle 44">
                <a:extLst>
                  <a:ext uri="{FF2B5EF4-FFF2-40B4-BE49-F238E27FC236}">
                    <a16:creationId xmlns:a16="http://schemas.microsoft.com/office/drawing/2014/main" id="{43CC5D2E-3450-2AB5-3F9F-DF0DF5E872C1}"/>
                  </a:ext>
                </a:extLst>
              </p:cNvPr>
              <p:cNvSpPr/>
              <p:nvPr/>
            </p:nvSpPr>
            <p:spPr>
              <a:xfrm>
                <a:off x="1976966" y="1430751"/>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Capacity building and translation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2005-2011</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1" name="Rounded Rectangle 45">
                <a:extLst>
                  <a:ext uri="{FF2B5EF4-FFF2-40B4-BE49-F238E27FC236}">
                    <a16:creationId xmlns:a16="http://schemas.microsoft.com/office/drawing/2014/main" id="{A494182F-DB01-BB34-A4AE-DE2ABA2754B1}"/>
                  </a:ext>
                </a:extLst>
              </p:cNvPr>
              <p:cNvSpPr/>
              <p:nvPr/>
            </p:nvSpPr>
            <p:spPr>
              <a:xfrm>
                <a:off x="1976966" y="5331596"/>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Culture specific program design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1997-1998</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42" name="Rounded Rectangle 46">
                <a:extLst>
                  <a:ext uri="{FF2B5EF4-FFF2-40B4-BE49-F238E27FC236}">
                    <a16:creationId xmlns:a16="http://schemas.microsoft.com/office/drawing/2014/main" id="{2AEE6865-0E0B-4D7A-00AD-5541D01EF418}"/>
                  </a:ext>
                </a:extLst>
              </p:cNvPr>
              <p:cNvSpPr/>
              <p:nvPr/>
            </p:nvSpPr>
            <p:spPr>
              <a:xfrm>
                <a:off x="1237939" y="4024411"/>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Context specific program adaption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1999</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QUAL         QUAN</a:t>
                </a:r>
              </a:p>
            </p:txBody>
          </p:sp>
          <p:sp>
            <p:nvSpPr>
              <p:cNvPr id="43" name="Rounded Rectangle 47">
                <a:extLst>
                  <a:ext uri="{FF2B5EF4-FFF2-40B4-BE49-F238E27FC236}">
                    <a16:creationId xmlns:a16="http://schemas.microsoft.com/office/drawing/2014/main" id="{4A6CD0CA-3E29-A4BA-4193-E3330035FFCF}"/>
                  </a:ext>
                </a:extLst>
              </p:cNvPr>
              <p:cNvSpPr/>
              <p:nvPr/>
            </p:nvSpPr>
            <p:spPr>
              <a:xfrm>
                <a:off x="1237938" y="2737936"/>
                <a:ext cx="1478049" cy="1168400"/>
              </a:xfrm>
              <a:prstGeom prst="roundRect">
                <a:avLst/>
              </a:prstGeom>
              <a:solidFill>
                <a:sysClr val="window" lastClr="FFFFFF"/>
              </a:solidFill>
              <a:ln w="12700" cap="flat" cmpd="sng" algn="ctr">
                <a:solidFill>
                  <a:srgbClr val="D666F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Context specific implementation and evaluation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1999-2000</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qual</a:t>
                </a:r>
                <a:r>
                  <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GB" sz="1050" b="0" i="0" u="none" strike="noStrike" kern="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quan</a:t>
                </a:r>
                <a:endParaRPr kumimoji="0" lang="en-GB" sz="1050" b="0" i="0" u="none" strike="noStrike" kern="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grpSp>
      </p:grpSp>
      <p:cxnSp>
        <p:nvCxnSpPr>
          <p:cNvPr id="44" name="Straight Arrow Connector 43">
            <a:extLst>
              <a:ext uri="{FF2B5EF4-FFF2-40B4-BE49-F238E27FC236}">
                <a16:creationId xmlns:a16="http://schemas.microsoft.com/office/drawing/2014/main" id="{D5B29DF3-9903-FC0A-2B09-9C76E5CAB286}"/>
              </a:ext>
            </a:extLst>
          </p:cNvPr>
          <p:cNvCxnSpPr/>
          <p:nvPr/>
        </p:nvCxnSpPr>
        <p:spPr>
          <a:xfrm>
            <a:off x="1711776" y="4184300"/>
            <a:ext cx="241300" cy="0"/>
          </a:xfrm>
          <a:prstGeom prst="straightConnector1">
            <a:avLst/>
          </a:prstGeom>
          <a:ln>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9C407FFF-9A19-0BA4-E7F7-9226A820E067}"/>
              </a:ext>
            </a:extLst>
          </p:cNvPr>
          <p:cNvCxnSpPr>
            <a:cxnSpLocks/>
          </p:cNvCxnSpPr>
          <p:nvPr/>
        </p:nvCxnSpPr>
        <p:spPr>
          <a:xfrm>
            <a:off x="5421301" y="3306319"/>
            <a:ext cx="200942" cy="0"/>
          </a:xfrm>
          <a:prstGeom prst="straightConnector1">
            <a:avLst/>
          </a:prstGeom>
          <a:ln>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7DB1F2BE-3C9C-092C-A647-A09411042922}"/>
              </a:ext>
            </a:extLst>
          </p:cNvPr>
          <p:cNvCxnSpPr>
            <a:cxnSpLocks/>
          </p:cNvCxnSpPr>
          <p:nvPr/>
        </p:nvCxnSpPr>
        <p:spPr>
          <a:xfrm>
            <a:off x="5421301" y="4311206"/>
            <a:ext cx="200942" cy="0"/>
          </a:xfrm>
          <a:prstGeom prst="straightConnector1">
            <a:avLst/>
          </a:prstGeom>
          <a:ln>
            <a:headEnd type="triangle" w="sm" len="sm"/>
            <a:tailEnd type="triangle" w="sm"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2426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CEC39-092F-84AC-A195-82CCF34F1B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3CF824-FF39-63FB-EA9B-791FF3B67EEB}"/>
              </a:ext>
            </a:extLst>
          </p:cNvPr>
          <p:cNvSpPr>
            <a:spLocks noGrp="1"/>
          </p:cNvSpPr>
          <p:nvPr>
            <p:ph type="title"/>
          </p:nvPr>
        </p:nvSpPr>
        <p:spPr/>
        <p:txBody>
          <a:bodyPr/>
          <a:lstStyle/>
          <a:p>
            <a:r>
              <a:rPr lang="en-US" dirty="0"/>
              <a:t>Choosing a mixed methods design</a:t>
            </a:r>
            <a:endParaRPr lang="en-GB" dirty="0"/>
          </a:p>
        </p:txBody>
      </p:sp>
    </p:spTree>
    <p:extLst>
      <p:ext uri="{BB962C8B-B14F-4D97-AF65-F5344CB8AC3E}">
        <p14:creationId xmlns:p14="http://schemas.microsoft.com/office/powerpoint/2010/main" val="2574669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6277B-7B9D-BFDD-5217-F565D85850D5}"/>
              </a:ext>
            </a:extLst>
          </p:cNvPr>
          <p:cNvSpPr>
            <a:spLocks noGrp="1"/>
          </p:cNvSpPr>
          <p:nvPr>
            <p:ph type="title"/>
          </p:nvPr>
        </p:nvSpPr>
        <p:spPr/>
        <p:txBody>
          <a:bodyPr/>
          <a:lstStyle/>
          <a:p>
            <a:r>
              <a:rPr lang="en-US" dirty="0"/>
              <a:t>Choice based on outcomes expected or intent</a:t>
            </a:r>
            <a:endParaRPr lang="en-GB" dirty="0"/>
          </a:p>
        </p:txBody>
      </p:sp>
      <p:graphicFrame>
        <p:nvGraphicFramePr>
          <p:cNvPr id="6" name="Table 5">
            <a:extLst>
              <a:ext uri="{FF2B5EF4-FFF2-40B4-BE49-F238E27FC236}">
                <a16:creationId xmlns:a16="http://schemas.microsoft.com/office/drawing/2014/main" id="{4D48B1C4-041E-62DA-AECC-4C811EA634B0}"/>
              </a:ext>
            </a:extLst>
          </p:cNvPr>
          <p:cNvGraphicFramePr>
            <a:graphicFrameLocks noGrp="1"/>
          </p:cNvGraphicFramePr>
          <p:nvPr>
            <p:extLst>
              <p:ext uri="{D42A27DB-BD31-4B8C-83A1-F6EECF244321}">
                <p14:modId xmlns:p14="http://schemas.microsoft.com/office/powerpoint/2010/main" val="303868707"/>
              </p:ext>
            </p:extLst>
          </p:nvPr>
        </p:nvGraphicFramePr>
        <p:xfrm>
          <a:off x="3669326" y="605028"/>
          <a:ext cx="7996767" cy="5638800"/>
        </p:xfrm>
        <a:graphic>
          <a:graphicData uri="http://schemas.openxmlformats.org/drawingml/2006/table">
            <a:tbl>
              <a:tblPr firstRow="1" bandRow="1"/>
              <a:tblGrid>
                <a:gridCol w="2665589">
                  <a:extLst>
                    <a:ext uri="{9D8B030D-6E8A-4147-A177-3AD203B41FA5}">
                      <a16:colId xmlns:a16="http://schemas.microsoft.com/office/drawing/2014/main" val="2400726620"/>
                    </a:ext>
                  </a:extLst>
                </a:gridCol>
                <a:gridCol w="2665589">
                  <a:extLst>
                    <a:ext uri="{9D8B030D-6E8A-4147-A177-3AD203B41FA5}">
                      <a16:colId xmlns:a16="http://schemas.microsoft.com/office/drawing/2014/main" val="1145950290"/>
                    </a:ext>
                  </a:extLst>
                </a:gridCol>
                <a:gridCol w="2665589">
                  <a:extLst>
                    <a:ext uri="{9D8B030D-6E8A-4147-A177-3AD203B41FA5}">
                      <a16:colId xmlns:a16="http://schemas.microsoft.com/office/drawing/2014/main" val="497384091"/>
                    </a:ext>
                  </a:extLst>
                </a:gridCol>
              </a:tblGrid>
              <a:tr h="370840">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Reasons</a:t>
                      </a:r>
                      <a:r>
                        <a:rPr lang="en-GB" sz="1400" baseline="0" dirty="0"/>
                        <a:t> for choosing mixed methods</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Expected outcomes</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tc>
                  <a:txBody>
                    <a:bodyPr/>
                    <a:lstStyle>
                      <a:lvl1pPr marL="0" algn="l" defTabSz="914400" rtl="0" eaLnBrk="1" latinLnBrk="0" hangingPunct="1">
                        <a:defRPr sz="1800" b="1" kern="1200">
                          <a:solidFill>
                            <a:schemeClr val="lt1"/>
                          </a:solidFill>
                          <a:latin typeface="Trebuchet MS" panose="020B0603020202020204"/>
                        </a:defRPr>
                      </a:lvl1pPr>
                      <a:lvl2pPr marL="457200" algn="l" defTabSz="914400" rtl="0" eaLnBrk="1" latinLnBrk="0" hangingPunct="1">
                        <a:defRPr sz="1800" b="1" kern="1200">
                          <a:solidFill>
                            <a:schemeClr val="lt1"/>
                          </a:solidFill>
                          <a:latin typeface="Trebuchet MS" panose="020B0603020202020204"/>
                        </a:defRPr>
                      </a:lvl2pPr>
                      <a:lvl3pPr marL="914400" algn="l" defTabSz="914400" rtl="0" eaLnBrk="1" latinLnBrk="0" hangingPunct="1">
                        <a:defRPr sz="1800" b="1" kern="1200">
                          <a:solidFill>
                            <a:schemeClr val="lt1"/>
                          </a:solidFill>
                          <a:latin typeface="Trebuchet MS" panose="020B0603020202020204"/>
                        </a:defRPr>
                      </a:lvl3pPr>
                      <a:lvl4pPr marL="1371600" algn="l" defTabSz="914400" rtl="0" eaLnBrk="1" latinLnBrk="0" hangingPunct="1">
                        <a:defRPr sz="1800" b="1" kern="1200">
                          <a:solidFill>
                            <a:schemeClr val="lt1"/>
                          </a:solidFill>
                          <a:latin typeface="Trebuchet MS" panose="020B0603020202020204"/>
                        </a:defRPr>
                      </a:lvl4pPr>
                      <a:lvl5pPr marL="1828800" algn="l" defTabSz="914400" rtl="0" eaLnBrk="1" latinLnBrk="0" hangingPunct="1">
                        <a:defRPr sz="1800" b="1" kern="1200">
                          <a:solidFill>
                            <a:schemeClr val="lt1"/>
                          </a:solidFill>
                          <a:latin typeface="Trebuchet MS" panose="020B0603020202020204"/>
                        </a:defRPr>
                      </a:lvl5pPr>
                      <a:lvl6pPr marL="2286000" algn="l" defTabSz="914400" rtl="0" eaLnBrk="1" latinLnBrk="0" hangingPunct="1">
                        <a:defRPr sz="1800" b="1" kern="1200">
                          <a:solidFill>
                            <a:schemeClr val="lt1"/>
                          </a:solidFill>
                          <a:latin typeface="Trebuchet MS" panose="020B0603020202020204"/>
                        </a:defRPr>
                      </a:lvl6pPr>
                      <a:lvl7pPr marL="2743200" algn="l" defTabSz="914400" rtl="0" eaLnBrk="1" latinLnBrk="0" hangingPunct="1">
                        <a:defRPr sz="1800" b="1" kern="1200">
                          <a:solidFill>
                            <a:schemeClr val="lt1"/>
                          </a:solidFill>
                          <a:latin typeface="Trebuchet MS" panose="020B0603020202020204"/>
                        </a:defRPr>
                      </a:lvl7pPr>
                      <a:lvl8pPr marL="3200400" algn="l" defTabSz="914400" rtl="0" eaLnBrk="1" latinLnBrk="0" hangingPunct="1">
                        <a:defRPr sz="1800" b="1" kern="1200">
                          <a:solidFill>
                            <a:schemeClr val="lt1"/>
                          </a:solidFill>
                          <a:latin typeface="Trebuchet MS" panose="020B0603020202020204"/>
                        </a:defRPr>
                      </a:lvl8pPr>
                      <a:lvl9pPr marL="3657600" algn="l" defTabSz="914400" rtl="0" eaLnBrk="1" latinLnBrk="0" hangingPunct="1">
                        <a:defRPr sz="1800" b="1" kern="1200">
                          <a:solidFill>
                            <a:schemeClr val="lt1"/>
                          </a:solidFill>
                          <a:latin typeface="Trebuchet MS" panose="020B0603020202020204"/>
                        </a:defRPr>
                      </a:lvl9pPr>
                    </a:lstStyle>
                    <a:p>
                      <a:r>
                        <a:rPr lang="en-GB" sz="1400" dirty="0"/>
                        <a:t>Recommended mixed methods design</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mpd="sng">
                      <a:solidFill>
                        <a:srgbClr val="39CDE7"/>
                      </a:solidFill>
                    </a:lnT>
                    <a:lnB w="12700" cmpd="sng">
                      <a:solidFill>
                        <a:srgbClr val="39CDE7"/>
                      </a:solidFill>
                    </a:lnB>
                    <a:lnTlToBr w="12700" cmpd="sng">
                      <a:noFill/>
                      <a:prstDash val="solid"/>
                    </a:lnTlToBr>
                    <a:lnBlToTr w="12700" cmpd="sng">
                      <a:noFill/>
                      <a:prstDash val="solid"/>
                    </a:lnBlToTr>
                    <a:solidFill>
                      <a:srgbClr val="39CDE7"/>
                    </a:solidFill>
                  </a:tcPr>
                </a:tc>
                <a:extLst>
                  <a:ext uri="{0D108BD9-81ED-4DB2-BD59-A6C34878D82A}">
                    <a16:rowId xmlns:a16="http://schemas.microsoft.com/office/drawing/2014/main" val="868269037"/>
                  </a:ext>
                </a:extLst>
              </a:tr>
              <a:tr h="37084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Comparing difference perspectives</a:t>
                      </a:r>
                      <a:r>
                        <a:rPr lang="en-GB" sz="1400" baseline="0" dirty="0"/>
                        <a:t> drawn from quantitative and qualitative data</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Merging the</a:t>
                      </a:r>
                      <a:r>
                        <a:rPr lang="en-GB" sz="1400" baseline="0" dirty="0"/>
                        <a:t> two databases to show how the data converge or diverge</a:t>
                      </a:r>
                      <a:endParaRPr lang="en-GB" sz="1400" dirty="0">
                        <a:latin typeface="Calibri" panose="020F0502020204030204" pitchFamily="34" charset="0"/>
                        <a:cs typeface="Calibri" panose="020F0502020204030204" pitchFamily="34" charset="0"/>
                      </a:endParaRPr>
                    </a:p>
                  </a:txBody>
                  <a:tcPr>
                    <a:lnL>
                      <a:noFill/>
                    </a:lnL>
                    <a:lnR>
                      <a:no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Convergent mixed methods design</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mpd="sng">
                      <a:solidFill>
                        <a:srgbClr val="39CDE7"/>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961307261"/>
                  </a:ext>
                </a:extLst>
              </a:tr>
              <a:tr h="37084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Explaining quantitative results with qualitative data</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A more in-depth understanding of the quantitative results</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Explanatory sequential mixed methods design</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571918586"/>
                  </a:ext>
                </a:extLst>
              </a:tr>
              <a:tr h="370840">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Developing better measurement instruments</a:t>
                      </a:r>
                      <a:endParaRPr lang="en-GB" sz="1400" dirty="0">
                        <a:latin typeface="Calibri" panose="020F0502020204030204" pitchFamily="34" charset="0"/>
                        <a:cs typeface="Calibri" panose="020F0502020204030204" pitchFamily="34" charset="0"/>
                      </a:endParaRP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A test of better measures for a sample of a population</a:t>
                      </a:r>
                      <a:endParaRPr lang="en-GB" sz="1400" dirty="0">
                        <a:latin typeface="Calibri" panose="020F0502020204030204" pitchFamily="34" charset="0"/>
                        <a:cs typeface="Calibri" panose="020F0502020204030204" pitchFamily="34" charset="0"/>
                      </a:endParaRP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panose="020B0603020202020204"/>
                        </a:defRPr>
                      </a:lvl1pPr>
                      <a:lvl2pPr marL="457200" algn="l" defTabSz="914400" rtl="0" eaLnBrk="1" latinLnBrk="0" hangingPunct="1">
                        <a:defRPr sz="1800" kern="1200">
                          <a:solidFill>
                            <a:schemeClr val="dk1"/>
                          </a:solidFill>
                          <a:latin typeface="Trebuchet MS" panose="020B0603020202020204"/>
                        </a:defRPr>
                      </a:lvl2pPr>
                      <a:lvl3pPr marL="914400" algn="l" defTabSz="914400" rtl="0" eaLnBrk="1" latinLnBrk="0" hangingPunct="1">
                        <a:defRPr sz="1800" kern="1200">
                          <a:solidFill>
                            <a:schemeClr val="dk1"/>
                          </a:solidFill>
                          <a:latin typeface="Trebuchet MS" panose="020B0603020202020204"/>
                        </a:defRPr>
                      </a:lvl3pPr>
                      <a:lvl4pPr marL="1371600" algn="l" defTabSz="914400" rtl="0" eaLnBrk="1" latinLnBrk="0" hangingPunct="1">
                        <a:defRPr sz="1800" kern="1200">
                          <a:solidFill>
                            <a:schemeClr val="dk1"/>
                          </a:solidFill>
                          <a:latin typeface="Trebuchet MS" panose="020B0603020202020204"/>
                        </a:defRPr>
                      </a:lvl4pPr>
                      <a:lvl5pPr marL="1828800" algn="l" defTabSz="914400" rtl="0" eaLnBrk="1" latinLnBrk="0" hangingPunct="1">
                        <a:defRPr sz="1800" kern="1200">
                          <a:solidFill>
                            <a:schemeClr val="dk1"/>
                          </a:solidFill>
                          <a:latin typeface="Trebuchet MS" panose="020B0603020202020204"/>
                        </a:defRPr>
                      </a:lvl5pPr>
                      <a:lvl6pPr marL="2286000" algn="l" defTabSz="914400" rtl="0" eaLnBrk="1" latinLnBrk="0" hangingPunct="1">
                        <a:defRPr sz="1800" kern="1200">
                          <a:solidFill>
                            <a:schemeClr val="dk1"/>
                          </a:solidFill>
                          <a:latin typeface="Trebuchet MS" panose="020B0603020202020204"/>
                        </a:defRPr>
                      </a:lvl6pPr>
                      <a:lvl7pPr marL="2743200" algn="l" defTabSz="914400" rtl="0" eaLnBrk="1" latinLnBrk="0" hangingPunct="1">
                        <a:defRPr sz="1800" kern="1200">
                          <a:solidFill>
                            <a:schemeClr val="dk1"/>
                          </a:solidFill>
                          <a:latin typeface="Trebuchet MS" panose="020B0603020202020204"/>
                        </a:defRPr>
                      </a:lvl7pPr>
                      <a:lvl8pPr marL="3200400" algn="l" defTabSz="914400" rtl="0" eaLnBrk="1" latinLnBrk="0" hangingPunct="1">
                        <a:defRPr sz="1800" kern="1200">
                          <a:solidFill>
                            <a:schemeClr val="dk1"/>
                          </a:solidFill>
                          <a:latin typeface="Trebuchet MS" panose="020B0603020202020204"/>
                        </a:defRPr>
                      </a:lvl8pPr>
                      <a:lvl9pPr marL="3657600" algn="l" defTabSz="914400" rtl="0" eaLnBrk="1" latinLnBrk="0" hangingPunct="1">
                        <a:defRPr sz="1800" kern="1200">
                          <a:solidFill>
                            <a:schemeClr val="dk1"/>
                          </a:solidFill>
                          <a:latin typeface="Trebuchet MS" panose="020B0603020202020204"/>
                        </a:defRPr>
                      </a:lvl9pPr>
                    </a:lstStyle>
                    <a:p>
                      <a:r>
                        <a:rPr lang="en-GB" sz="1400" dirty="0"/>
                        <a:t>Exploratory sequential mixed methods design</a:t>
                      </a:r>
                      <a:endParaRPr lang="en-GB" sz="1400" dirty="0">
                        <a:latin typeface="Calibri" panose="020F0502020204030204" pitchFamily="34" charset="0"/>
                        <a:cs typeface="Calibri" panose="020F0502020204030204" pitchFamily="34" charset="0"/>
                      </a:endParaRP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964076954"/>
                  </a:ext>
                </a:extLst>
              </a:tr>
              <a:tr h="370840">
                <a:tc>
                  <a:txBody>
                    <a:bodyPr/>
                    <a:lstStyle/>
                    <a:p>
                      <a:r>
                        <a:rPr lang="en-GB" sz="1400" kern="1200" dirty="0">
                          <a:solidFill>
                            <a:schemeClr val="dk1"/>
                          </a:solidFill>
                          <a:latin typeface="Trebuchet MS" panose="020B0603020202020204"/>
                          <a:ea typeface="+mn-ea"/>
                          <a:cs typeface="+mn-cs"/>
                        </a:rPr>
                        <a:t>Understanding experimental results by incorporating perspectives of individuals</a:t>
                      </a: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An understanding or participant views within the context of an experimental intervention</a:t>
                      </a: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Mixed methods experimental (intervention) design</a:t>
                      </a: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449788260"/>
                  </a:ext>
                </a:extLst>
              </a:tr>
              <a:tr h="370840">
                <a:tc>
                  <a:txBody>
                    <a:bodyPr/>
                    <a:lstStyle/>
                    <a:p>
                      <a:r>
                        <a:rPr lang="en-GB" sz="1400" kern="1200" dirty="0">
                          <a:solidFill>
                            <a:schemeClr val="dk1"/>
                          </a:solidFill>
                          <a:latin typeface="Trebuchet MS" panose="020B0603020202020204"/>
                          <a:ea typeface="+mn-ea"/>
                          <a:cs typeface="+mn-cs"/>
                        </a:rPr>
                        <a:t>Comparing one or more case studies</a:t>
                      </a: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An understanding of the differences and similarities among several cases</a:t>
                      </a: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Mixed methods case study design</a:t>
                      </a: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926453950"/>
                  </a:ext>
                </a:extLst>
              </a:tr>
              <a:tr h="370840">
                <a:tc>
                  <a:txBody>
                    <a:bodyPr/>
                    <a:lstStyle/>
                    <a:p>
                      <a:r>
                        <a:rPr lang="en-GB" sz="1400" kern="1200" dirty="0">
                          <a:solidFill>
                            <a:schemeClr val="dk1"/>
                          </a:solidFill>
                          <a:latin typeface="Trebuchet MS" panose="020B0603020202020204"/>
                          <a:ea typeface="+mn-ea"/>
                          <a:cs typeface="+mn-cs"/>
                        </a:rPr>
                        <a:t>Developing an understanding of needed changes for a marginalised group</a:t>
                      </a: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A call for action</a:t>
                      </a:r>
                    </a:p>
                  </a:txBody>
                  <a:tcPr>
                    <a:lnL>
                      <a:noFill/>
                    </a:lnL>
                    <a:lnR>
                      <a:no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Mixed methods participatory-social justice design</a:t>
                      </a: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417951412"/>
                  </a:ext>
                </a:extLst>
              </a:tr>
              <a:tr h="370840">
                <a:tc>
                  <a:txBody>
                    <a:bodyPr/>
                    <a:lstStyle/>
                    <a:p>
                      <a:r>
                        <a:rPr lang="en-GB" sz="1400" kern="1200" dirty="0">
                          <a:solidFill>
                            <a:schemeClr val="dk1"/>
                          </a:solidFill>
                          <a:latin typeface="Trebuchet MS" panose="020B0603020202020204"/>
                          <a:ea typeface="+mn-ea"/>
                          <a:cs typeface="+mn-cs"/>
                        </a:rPr>
                        <a:t>Understanding the need for impact of a program, intervention, or policy</a:t>
                      </a:r>
                    </a:p>
                  </a:txBody>
                  <a:tcPr>
                    <a:lnL w="12700" cmpd="sng">
                      <a:solidFill>
                        <a:srgbClr val="39CDE7"/>
                      </a:solidFill>
                    </a:lnL>
                    <a:lnR>
                      <a:no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A formative and summative evaluation</a:t>
                      </a:r>
                    </a:p>
                  </a:txBody>
                  <a:tcPr>
                    <a:lnL>
                      <a:noFill/>
                    </a:lnL>
                    <a:lnR>
                      <a:no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tc>
                  <a:txBody>
                    <a:bodyPr/>
                    <a:lstStyle/>
                    <a:p>
                      <a:r>
                        <a:rPr lang="en-GB" sz="1400" kern="1200" dirty="0">
                          <a:solidFill>
                            <a:schemeClr val="dk1"/>
                          </a:solidFill>
                          <a:latin typeface="Trebuchet MS" panose="020B0603020202020204"/>
                          <a:ea typeface="+mn-ea"/>
                          <a:cs typeface="+mn-cs"/>
                        </a:rPr>
                        <a:t>Mixed methods evaluation design</a:t>
                      </a:r>
                    </a:p>
                  </a:txBody>
                  <a:tcPr>
                    <a:lnL>
                      <a:noFill/>
                    </a:lnL>
                    <a:lnR w="12700" cmpd="sng">
                      <a:solidFill>
                        <a:srgbClr val="39CDE7"/>
                      </a:solidFill>
                    </a:lnR>
                    <a:lnT w="12700" cap="flat" cmpd="sng" algn="ctr">
                      <a:solidFill>
                        <a:sysClr val="window" lastClr="FFFFFF"/>
                      </a:solidFill>
                      <a:prstDash val="solid"/>
                      <a:round/>
                      <a:headEnd type="none" w="med" len="med"/>
                      <a:tailEnd type="none" w="med" len="med"/>
                    </a:lnT>
                    <a:lnB w="12700" cmpd="sng">
                      <a:solidFill>
                        <a:srgbClr val="39CDE7"/>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673291593"/>
                  </a:ext>
                </a:extLst>
              </a:tr>
            </a:tbl>
          </a:graphicData>
        </a:graphic>
      </p:graphicFrame>
    </p:spTree>
    <p:extLst>
      <p:ext uri="{BB962C8B-B14F-4D97-AF65-F5344CB8AC3E}">
        <p14:creationId xmlns:p14="http://schemas.microsoft.com/office/powerpoint/2010/main" val="3010924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2A37AC-CED8-A632-5336-7AEB5308911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0B51EBB0-549F-9279-E26A-D053B0FF0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B3E86AEE-DD4A-1584-A2E8-061BE9DD47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192A78B3-2C77-12D4-6591-6C7456BD6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4022F88-707C-5D67-54EC-860012597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ECBA1C9C-24CE-5648-296E-93EF2538B264}"/>
              </a:ext>
            </a:extLst>
          </p:cNvPr>
          <p:cNvSpPr>
            <a:spLocks noGrp="1"/>
          </p:cNvSpPr>
          <p:nvPr>
            <p:ph type="title"/>
          </p:nvPr>
        </p:nvSpPr>
        <p:spPr>
          <a:xfrm>
            <a:off x="1069848" y="1298448"/>
            <a:ext cx="4705801" cy="3255264"/>
          </a:xfrm>
        </p:spPr>
        <p:txBody>
          <a:bodyPr vert="horz" lIns="91440" tIns="45720" rIns="91440" bIns="45720" rtlCol="0" anchor="b">
            <a:noAutofit/>
          </a:bodyPr>
          <a:lstStyle/>
          <a:p>
            <a:r>
              <a:rPr lang="en-US" sz="4800" spc="-100" dirty="0"/>
              <a:t>Do you see examples of mixed methods research in your field?</a:t>
            </a:r>
          </a:p>
        </p:txBody>
      </p:sp>
      <p:pic>
        <p:nvPicPr>
          <p:cNvPr id="5" name="Content Placeholder 4" descr="Question Mark with solid fill">
            <a:extLst>
              <a:ext uri="{FF2B5EF4-FFF2-40B4-BE49-F238E27FC236}">
                <a16:creationId xmlns:a16="http://schemas.microsoft.com/office/drawing/2014/main" id="{2FBF4883-4C5D-8C4D-4909-6C71C2D0255A}"/>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CFE6D480-1D23-A80A-9A62-1D1430E70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890209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8206-3290-0BB2-73CD-78EAE81F3450}"/>
              </a:ext>
            </a:extLst>
          </p:cNvPr>
          <p:cNvSpPr>
            <a:spLocks noGrp="1"/>
          </p:cNvSpPr>
          <p:nvPr>
            <p:ph type="title"/>
          </p:nvPr>
        </p:nvSpPr>
        <p:spPr/>
        <p:txBody>
          <a:bodyPr/>
          <a:lstStyle/>
          <a:p>
            <a:r>
              <a:rPr lang="en-US" dirty="0"/>
              <a:t>Choice based on the timing of the data collection</a:t>
            </a:r>
            <a:endParaRPr lang="en-GB" dirty="0"/>
          </a:p>
        </p:txBody>
      </p:sp>
      <p:sp>
        <p:nvSpPr>
          <p:cNvPr id="3" name="Content Placeholder 2">
            <a:extLst>
              <a:ext uri="{FF2B5EF4-FFF2-40B4-BE49-F238E27FC236}">
                <a16:creationId xmlns:a16="http://schemas.microsoft.com/office/drawing/2014/main" id="{2C993419-8980-3ADE-9D0A-6AC9EFBF126E}"/>
              </a:ext>
            </a:extLst>
          </p:cNvPr>
          <p:cNvSpPr>
            <a:spLocks noGrp="1"/>
          </p:cNvSpPr>
          <p:nvPr>
            <p:ph idx="1"/>
          </p:nvPr>
        </p:nvSpPr>
        <p:spPr/>
        <p:txBody>
          <a:bodyPr/>
          <a:lstStyle/>
          <a:p>
            <a:r>
              <a:rPr lang="en-US" dirty="0"/>
              <a:t>A related factor is timing in mixed methods data collection - whether the two databases are collected concurrently, at roughly the same time, or with one following the other, sequentially.</a:t>
            </a:r>
          </a:p>
          <a:p>
            <a:r>
              <a:rPr lang="en-US" dirty="0"/>
              <a:t>A convergent strategy typically involves collecting data concurrently while the explanatory sequential and the exploratory sequential strategies means that the data will be collected in sequence.</a:t>
            </a:r>
          </a:p>
          <a:p>
            <a:r>
              <a:rPr lang="en-US" dirty="0"/>
              <a:t>Sometimes this criterion is difficult to identify in published mixed methods studies, but it should go into the thinking about choosing a mixed methods strategy.</a:t>
            </a:r>
          </a:p>
          <a:p>
            <a:r>
              <a:rPr lang="en-US" dirty="0"/>
              <a:t>In complex designs, the timing may vary and be included at multiple time points in the design.</a:t>
            </a:r>
          </a:p>
        </p:txBody>
      </p:sp>
    </p:spTree>
    <p:extLst>
      <p:ext uri="{BB962C8B-B14F-4D97-AF65-F5344CB8AC3E}">
        <p14:creationId xmlns:p14="http://schemas.microsoft.com/office/powerpoint/2010/main" val="4069349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8206-3290-0BB2-73CD-78EAE81F3450}"/>
              </a:ext>
            </a:extLst>
          </p:cNvPr>
          <p:cNvSpPr>
            <a:spLocks noGrp="1"/>
          </p:cNvSpPr>
          <p:nvPr>
            <p:ph type="title"/>
          </p:nvPr>
        </p:nvSpPr>
        <p:spPr/>
        <p:txBody>
          <a:bodyPr/>
          <a:lstStyle/>
          <a:p>
            <a:r>
              <a:rPr lang="en-US" dirty="0"/>
              <a:t>Choice based on integrating the data together</a:t>
            </a:r>
            <a:endParaRPr lang="en-GB" dirty="0"/>
          </a:p>
        </p:txBody>
      </p:sp>
      <p:sp>
        <p:nvSpPr>
          <p:cNvPr id="3" name="Content Placeholder 2">
            <a:extLst>
              <a:ext uri="{FF2B5EF4-FFF2-40B4-BE49-F238E27FC236}">
                <a16:creationId xmlns:a16="http://schemas.microsoft.com/office/drawing/2014/main" id="{2C993419-8980-3ADE-9D0A-6AC9EFBF126E}"/>
              </a:ext>
            </a:extLst>
          </p:cNvPr>
          <p:cNvSpPr>
            <a:spLocks noGrp="1"/>
          </p:cNvSpPr>
          <p:nvPr>
            <p:ph idx="1"/>
          </p:nvPr>
        </p:nvSpPr>
        <p:spPr/>
        <p:txBody>
          <a:bodyPr/>
          <a:lstStyle/>
          <a:p>
            <a:r>
              <a:rPr lang="en-US" dirty="0"/>
              <a:t>To choose a mixed methods strategy beyond considering the outcome anticipated, the researcher needs to consider whether mixed methods integration of the two databases will be merged (convergent mixed methods design), explaining (explanatory sequential design), building (exploratory sequential design), or embedded (the complex designs).</a:t>
            </a:r>
          </a:p>
          <a:p>
            <a:r>
              <a:rPr lang="en-US" dirty="0"/>
              <a:t>Merging the data involves combining the quantitative and qualitative data through the procedures of a side-by-side comparison, data transformation, or a joint display.</a:t>
            </a:r>
          </a:p>
          <a:p>
            <a:r>
              <a:rPr lang="en-US" dirty="0"/>
              <a:t>Connecting the data means that the analysis of one data set is used to lead into or build into the second data set. In short, the data analysis of one data set informs the data collection of the other data set.</a:t>
            </a:r>
          </a:p>
          <a:p>
            <a:r>
              <a:rPr lang="en-US" dirty="0"/>
              <a:t>In embedding, one data set - involving quantitative, qualitative, or combined data - is embedded within a larger design, theory, or methodology.</a:t>
            </a:r>
          </a:p>
        </p:txBody>
      </p:sp>
    </p:spTree>
    <p:extLst>
      <p:ext uri="{BB962C8B-B14F-4D97-AF65-F5344CB8AC3E}">
        <p14:creationId xmlns:p14="http://schemas.microsoft.com/office/powerpoint/2010/main" val="435816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8206-3290-0BB2-73CD-78EAE81F3450}"/>
              </a:ext>
            </a:extLst>
          </p:cNvPr>
          <p:cNvSpPr>
            <a:spLocks noGrp="1"/>
          </p:cNvSpPr>
          <p:nvPr>
            <p:ph type="title"/>
          </p:nvPr>
        </p:nvSpPr>
        <p:spPr/>
        <p:txBody>
          <a:bodyPr/>
          <a:lstStyle/>
          <a:p>
            <a:r>
              <a:rPr lang="en-US" dirty="0"/>
              <a:t>Choice based on the emphasis placed on each database</a:t>
            </a:r>
            <a:endParaRPr lang="en-GB" dirty="0"/>
          </a:p>
        </p:txBody>
      </p:sp>
      <p:sp>
        <p:nvSpPr>
          <p:cNvPr id="3" name="Content Placeholder 2">
            <a:extLst>
              <a:ext uri="{FF2B5EF4-FFF2-40B4-BE49-F238E27FC236}">
                <a16:creationId xmlns:a16="http://schemas.microsoft.com/office/drawing/2014/main" id="{2C993419-8980-3ADE-9D0A-6AC9EFBF126E}"/>
              </a:ext>
            </a:extLst>
          </p:cNvPr>
          <p:cNvSpPr>
            <a:spLocks noGrp="1"/>
          </p:cNvSpPr>
          <p:nvPr>
            <p:ph idx="1"/>
          </p:nvPr>
        </p:nvSpPr>
        <p:spPr/>
        <p:txBody>
          <a:bodyPr>
            <a:normAutofit fontScale="85000" lnSpcReduction="10000"/>
          </a:bodyPr>
          <a:lstStyle/>
          <a:p>
            <a:r>
              <a:rPr lang="en-US" dirty="0"/>
              <a:t>Like timing, the emphasis placed on each database in mixed methods research is also somewhat difficult to determine and to apply to the question of choice.</a:t>
            </a:r>
          </a:p>
          <a:p>
            <a:r>
              <a:rPr lang="en-US" dirty="0"/>
              <a:t>A mixed methods study can illustrate an equal emphasis (or priority or weight) on both databases, or an unequal emphasis.</a:t>
            </a:r>
          </a:p>
          <a:p>
            <a:r>
              <a:rPr lang="en-US" dirty="0"/>
              <a:t>For example, a mixed methods project can stress the qualitative phase of the research and give minimal attention to the quantitative phase.</a:t>
            </a:r>
          </a:p>
          <a:p>
            <a:r>
              <a:rPr lang="en-US" dirty="0"/>
              <a:t>How can we tell? We can look at the number of pages in a study to determine emphasis, how the study begins (e.g., with a strong quantitative theory orientation or personal qualitative stories), the amount of depth and sophistication given to the qualitative and quantitative data collection and analysis, or even the background training of the investigator.</a:t>
            </a:r>
          </a:p>
          <a:p>
            <a:r>
              <a:rPr lang="en-US" dirty="0"/>
              <a:t>The emphasis can help determine the choice of a mixed methods strategy.</a:t>
            </a:r>
          </a:p>
          <a:p>
            <a:r>
              <a:rPr lang="en-US" dirty="0"/>
              <a:t>Typically if the researcher seeks to </a:t>
            </a:r>
            <a:r>
              <a:rPr lang="en-US" dirty="0" err="1"/>
              <a:t>emphasise</a:t>
            </a:r>
            <a:r>
              <a:rPr lang="en-US" dirty="0"/>
              <a:t> both databases, a convergent approach is best. Alternatively, if a stronger emphasis is sought for the quantitative approach, then an explanatory sequential strategy is used because it began with the quantitative component of the study. If a qualitative approach is to be emphasized, then an exploratory sequential strategy is chosen. These are not firm guidelines, but they may play into the overall decision about a choice of strategy.</a:t>
            </a:r>
          </a:p>
        </p:txBody>
      </p:sp>
    </p:spTree>
    <p:extLst>
      <p:ext uri="{BB962C8B-B14F-4D97-AF65-F5344CB8AC3E}">
        <p14:creationId xmlns:p14="http://schemas.microsoft.com/office/powerpoint/2010/main" val="1017227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8206-3290-0BB2-73CD-78EAE81F3450}"/>
              </a:ext>
            </a:extLst>
          </p:cNvPr>
          <p:cNvSpPr>
            <a:spLocks noGrp="1"/>
          </p:cNvSpPr>
          <p:nvPr>
            <p:ph type="title"/>
          </p:nvPr>
        </p:nvSpPr>
        <p:spPr/>
        <p:txBody>
          <a:bodyPr/>
          <a:lstStyle/>
          <a:p>
            <a:r>
              <a:rPr lang="en-US" dirty="0"/>
              <a:t>Choice based on type of design most suited for a field</a:t>
            </a:r>
            <a:endParaRPr lang="en-GB" dirty="0"/>
          </a:p>
        </p:txBody>
      </p:sp>
      <p:sp>
        <p:nvSpPr>
          <p:cNvPr id="3" name="Content Placeholder 2">
            <a:extLst>
              <a:ext uri="{FF2B5EF4-FFF2-40B4-BE49-F238E27FC236}">
                <a16:creationId xmlns:a16="http://schemas.microsoft.com/office/drawing/2014/main" id="{2C993419-8980-3ADE-9D0A-6AC9EFBF126E}"/>
              </a:ext>
            </a:extLst>
          </p:cNvPr>
          <p:cNvSpPr>
            <a:spLocks noGrp="1"/>
          </p:cNvSpPr>
          <p:nvPr>
            <p:ph idx="1"/>
          </p:nvPr>
        </p:nvSpPr>
        <p:spPr/>
        <p:txBody>
          <a:bodyPr/>
          <a:lstStyle/>
          <a:p>
            <a:r>
              <a:rPr lang="en-US" dirty="0"/>
              <a:t>On a practical level, the choice of a strategy depends on the inclination of fields toward certain mixed methods designs.</a:t>
            </a:r>
          </a:p>
          <a:p>
            <a:r>
              <a:rPr lang="en-US" dirty="0"/>
              <a:t>For quantitatively oriented fields, the explanatory sequential approach seems to work well because the study begins (and perhaps is driven) by the quantitative phase of the research.</a:t>
            </a:r>
          </a:p>
          <a:p>
            <a:r>
              <a:rPr lang="en-US" dirty="0"/>
              <a:t>In qualitatively oriented fields, the exploratory sequential approach may be more appealing because it begins with an exploration using qualitative research. However, in this approach, an outcome may be a measurement instrument that is tested so that the outcome, a quantitative outcome, outweighs in importance how the study began.</a:t>
            </a:r>
          </a:p>
          <a:p>
            <a:r>
              <a:rPr lang="en-US" dirty="0"/>
              <a:t>In some fields, the choice of approach may be dependent on collecting data efficiently, and this would argue for a convergent mixed methods study in which both quantitative and qualitative data are typically collected at roughly the same time rather than at different times that require more visits to the research site.</a:t>
            </a:r>
          </a:p>
        </p:txBody>
      </p:sp>
    </p:spTree>
    <p:extLst>
      <p:ext uri="{BB962C8B-B14F-4D97-AF65-F5344CB8AC3E}">
        <p14:creationId xmlns:p14="http://schemas.microsoft.com/office/powerpoint/2010/main" val="1526668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8206-3290-0BB2-73CD-78EAE81F3450}"/>
              </a:ext>
            </a:extLst>
          </p:cNvPr>
          <p:cNvSpPr>
            <a:spLocks noGrp="1"/>
          </p:cNvSpPr>
          <p:nvPr>
            <p:ph type="title"/>
          </p:nvPr>
        </p:nvSpPr>
        <p:spPr/>
        <p:txBody>
          <a:bodyPr/>
          <a:lstStyle/>
          <a:p>
            <a:r>
              <a:rPr lang="en-US" dirty="0"/>
              <a:t>Choice based on a single researcher or team</a:t>
            </a:r>
            <a:endParaRPr lang="en-GB" dirty="0"/>
          </a:p>
        </p:txBody>
      </p:sp>
      <p:sp>
        <p:nvSpPr>
          <p:cNvPr id="3" name="Content Placeholder 2">
            <a:extLst>
              <a:ext uri="{FF2B5EF4-FFF2-40B4-BE49-F238E27FC236}">
                <a16:creationId xmlns:a16="http://schemas.microsoft.com/office/drawing/2014/main" id="{2C993419-8980-3ADE-9D0A-6AC9EFBF126E}"/>
              </a:ext>
            </a:extLst>
          </p:cNvPr>
          <p:cNvSpPr>
            <a:spLocks noGrp="1"/>
          </p:cNvSpPr>
          <p:nvPr>
            <p:ph idx="1"/>
          </p:nvPr>
        </p:nvSpPr>
        <p:spPr/>
        <p:txBody>
          <a:bodyPr>
            <a:normAutofit lnSpcReduction="10000"/>
          </a:bodyPr>
          <a:lstStyle/>
          <a:p>
            <a:r>
              <a:rPr lang="en-US" dirty="0"/>
              <a:t>A final practical reason for a choice of a strategy depends on whether a single researcher (e.g., graduate student) conducts the study or a team of researchers (e.g., funded long-term investigation). </a:t>
            </a:r>
          </a:p>
          <a:p>
            <a:r>
              <a:rPr lang="en-US" dirty="0"/>
              <a:t>If the investigator is a single researcher, the sequential strategies of an explanatory sequential or exploratory sequential approach are best because the investigation can be divided into two manageable tasks rather than multiple data collection and analysis procedures. The study can be projected out over a period of time rather than collecting multiple forms of data at the same time as in a convergent approach.</a:t>
            </a:r>
          </a:p>
          <a:p>
            <a:r>
              <a:rPr lang="en-US" dirty="0"/>
              <a:t>When time is a problem, Creswell and Creswell encourage students to think about a convergent design. In this design, both forms of data are gathered at roughly the same time, and it does not require repeated visits to the field to gather data.</a:t>
            </a:r>
          </a:p>
          <a:p>
            <a:r>
              <a:rPr lang="en-US" dirty="0"/>
              <a:t>Complex designs are well-suited for a team of researchers who assist in the multiple phases of the research and for well-funded projects that unfold over several years.</a:t>
            </a:r>
          </a:p>
        </p:txBody>
      </p:sp>
    </p:spTree>
    <p:extLst>
      <p:ext uri="{BB962C8B-B14F-4D97-AF65-F5344CB8AC3E}">
        <p14:creationId xmlns:p14="http://schemas.microsoft.com/office/powerpoint/2010/main" val="1961225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52AF7-7E6A-AF59-4BCB-17195E6AC9A8}"/>
              </a:ext>
            </a:extLst>
          </p:cNvPr>
          <p:cNvSpPr>
            <a:spLocks noGrp="1"/>
          </p:cNvSpPr>
          <p:nvPr>
            <p:ph type="title"/>
          </p:nvPr>
        </p:nvSpPr>
        <p:spPr/>
        <p:txBody>
          <a:bodyPr/>
          <a:lstStyle/>
          <a:p>
            <a:r>
              <a:rPr lang="en-GB" dirty="0"/>
              <a:t>Pragmatism</a:t>
            </a:r>
          </a:p>
        </p:txBody>
      </p:sp>
      <p:sp>
        <p:nvSpPr>
          <p:cNvPr id="4" name="Content Placeholder 2">
            <a:extLst>
              <a:ext uri="{FF2B5EF4-FFF2-40B4-BE49-F238E27FC236}">
                <a16:creationId xmlns:a16="http://schemas.microsoft.com/office/drawing/2014/main" id="{AE021F65-ED4E-FABB-8958-AD622E0BEBBF}"/>
              </a:ext>
            </a:extLst>
          </p:cNvPr>
          <p:cNvSpPr>
            <a:spLocks noGrp="1"/>
          </p:cNvSpPr>
          <p:nvPr>
            <p:ph idx="1"/>
          </p:nvPr>
        </p:nvSpPr>
        <p:spPr>
          <a:xfrm>
            <a:off x="3868738" y="863600"/>
            <a:ext cx="7315200" cy="5121275"/>
          </a:xfrm>
        </p:spPr>
        <p:txBody>
          <a:bodyPr>
            <a:normAutofit lnSpcReduction="10000"/>
          </a:bodyPr>
          <a:lstStyle/>
          <a:p>
            <a:r>
              <a:rPr lang="en-US" b="1" dirty="0"/>
              <a:t>Consequences of actions: </a:t>
            </a:r>
            <a:r>
              <a:rPr lang="en-US" dirty="0"/>
              <a:t>There are many forms of this philosophy, but for many, pragmatism as a worldview arises out of actions, situations, and consequences rather than antecedent conditions (as in </a:t>
            </a:r>
            <a:r>
              <a:rPr lang="en-US" dirty="0" err="1"/>
              <a:t>postpositivism</a:t>
            </a:r>
            <a:r>
              <a:rPr lang="en-US" dirty="0"/>
              <a:t>).</a:t>
            </a:r>
          </a:p>
          <a:p>
            <a:r>
              <a:rPr lang="en-US" b="1" dirty="0"/>
              <a:t>Problem-</a:t>
            </a:r>
            <a:r>
              <a:rPr lang="en-US" b="1" dirty="0" err="1"/>
              <a:t>centred</a:t>
            </a:r>
            <a:r>
              <a:rPr lang="en-US" b="1" dirty="0"/>
              <a:t>: </a:t>
            </a:r>
            <a:r>
              <a:rPr lang="en-US" dirty="0"/>
              <a:t>There is a concern with applications - what works - and solutions to problems (Patton, 1990). Instead of focusing on methods, researchers emphasize the research problem and question and use all approaches available to understand the problem (see Rossman &amp; Wilson, 1985).</a:t>
            </a:r>
          </a:p>
          <a:p>
            <a:r>
              <a:rPr lang="en-US" b="1" dirty="0"/>
              <a:t>Pluralistic: </a:t>
            </a:r>
            <a:r>
              <a:rPr lang="en-US" dirty="0"/>
              <a:t>As a philosophical underpinning for mixed methods studies, Morgan (2007), Patton (1990), and </a:t>
            </a:r>
            <a:r>
              <a:rPr lang="en-US" dirty="0" err="1"/>
              <a:t>Tashakkori</a:t>
            </a:r>
            <a:r>
              <a:rPr lang="en-US" dirty="0"/>
              <a:t> and Teddlie (2010) convey its importance for focusing attention on the research problem in social science research and then using pluralistic approaches to derive knowledge about the problem.</a:t>
            </a:r>
          </a:p>
          <a:p>
            <a:r>
              <a:rPr lang="en-US" b="1" dirty="0"/>
              <a:t>Real-world practice orientated: </a:t>
            </a:r>
            <a:r>
              <a:rPr lang="en-US" dirty="0"/>
              <a:t>Problems are not abstract </a:t>
            </a:r>
            <a:r>
              <a:rPr lang="en-US" dirty="0" err="1"/>
              <a:t>conceptualisation</a:t>
            </a:r>
            <a:r>
              <a:rPr lang="en-US" dirty="0"/>
              <a:t>, but emerge from real life experiences of the researcher or others.</a:t>
            </a:r>
          </a:p>
        </p:txBody>
      </p:sp>
      <p:sp>
        <p:nvSpPr>
          <p:cNvPr id="5" name="TextBox 4">
            <a:extLst>
              <a:ext uri="{FF2B5EF4-FFF2-40B4-BE49-F238E27FC236}">
                <a16:creationId xmlns:a16="http://schemas.microsoft.com/office/drawing/2014/main" id="{414BF27B-C828-98E0-1A6D-21519392C06E}"/>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532887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11FD3-0FF7-013F-3EE4-AEE836F34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5894A-EE10-6603-1AAF-2374292B511E}"/>
              </a:ext>
            </a:extLst>
          </p:cNvPr>
          <p:cNvSpPr>
            <a:spLocks noGrp="1"/>
          </p:cNvSpPr>
          <p:nvPr>
            <p:ph type="title"/>
          </p:nvPr>
        </p:nvSpPr>
        <p:spPr/>
        <p:txBody>
          <a:bodyPr/>
          <a:lstStyle/>
          <a:p>
            <a:r>
              <a:rPr lang="en-GB" dirty="0"/>
              <a:t>Assumptions of pragmatism</a:t>
            </a:r>
          </a:p>
        </p:txBody>
      </p:sp>
      <p:sp>
        <p:nvSpPr>
          <p:cNvPr id="4" name="Content Placeholder 2">
            <a:extLst>
              <a:ext uri="{FF2B5EF4-FFF2-40B4-BE49-F238E27FC236}">
                <a16:creationId xmlns:a16="http://schemas.microsoft.com/office/drawing/2014/main" id="{7E338B9A-4FA8-A2A4-53F3-B6FE7F26EE38}"/>
              </a:ext>
            </a:extLst>
          </p:cNvPr>
          <p:cNvSpPr>
            <a:spLocks noGrp="1"/>
          </p:cNvSpPr>
          <p:nvPr>
            <p:ph idx="1"/>
          </p:nvPr>
        </p:nvSpPr>
        <p:spPr>
          <a:xfrm>
            <a:off x="3868738" y="863600"/>
            <a:ext cx="7315200" cy="5121275"/>
          </a:xfrm>
        </p:spPr>
        <p:txBody>
          <a:bodyPr>
            <a:normAutofit lnSpcReduction="10000"/>
          </a:bodyPr>
          <a:lstStyle/>
          <a:p>
            <a:r>
              <a:rPr lang="en-US" b="1" dirty="0"/>
              <a:t>Pragmatism is not committed to any one system of philosophy and reality. </a:t>
            </a:r>
            <a:r>
              <a:rPr lang="en-US" dirty="0"/>
              <a:t>This applies to mixed methods research in that inquirers draw liberally from both quantitative and qualitative assumptions when they engage in their research.</a:t>
            </a:r>
          </a:p>
          <a:p>
            <a:r>
              <a:rPr lang="en-US" b="1" dirty="0"/>
              <a:t>Individual researchers have a freedom of choice. </a:t>
            </a:r>
            <a:r>
              <a:rPr lang="en-US" dirty="0"/>
              <a:t>In this way, researchers are free to choose the methods, techniques, and </a:t>
            </a:r>
            <a:r>
              <a:rPr lang="en-US" b="1" dirty="0"/>
              <a:t>procedures of research that best meet their needs and purposes.</a:t>
            </a:r>
          </a:p>
          <a:p>
            <a:r>
              <a:rPr lang="en-US" b="1" dirty="0"/>
              <a:t>Pragmatists do not see the world as an absolute unity. </a:t>
            </a:r>
            <a:r>
              <a:rPr lang="en-US" dirty="0"/>
              <a:t>In a similar way, mixed methods researchers look to many approaches for collecting and analyzing data rather than subscribing to only one way (e.g., quantitative or qualitative).</a:t>
            </a:r>
          </a:p>
          <a:p>
            <a:r>
              <a:rPr lang="en-US" b="1" dirty="0"/>
              <a:t>Truth is what works at the time. </a:t>
            </a:r>
            <a:r>
              <a:rPr lang="en-US" dirty="0"/>
              <a:t>It is not based in a duality between reality independent of the mind or within the mind. Thus, in mixed methods research, investigators use both quantitative and qualitative data because they work to provide the best understanding of a research problem.</a:t>
            </a:r>
          </a:p>
        </p:txBody>
      </p:sp>
      <p:sp>
        <p:nvSpPr>
          <p:cNvPr id="5" name="TextBox 4">
            <a:extLst>
              <a:ext uri="{FF2B5EF4-FFF2-40B4-BE49-F238E27FC236}">
                <a16:creationId xmlns:a16="http://schemas.microsoft.com/office/drawing/2014/main" id="{F755136E-456F-8C5D-6317-992EB2D6DA79}"/>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429148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11FD3-0FF7-013F-3EE4-AEE836F348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5894A-EE10-6603-1AAF-2374292B511E}"/>
              </a:ext>
            </a:extLst>
          </p:cNvPr>
          <p:cNvSpPr>
            <a:spLocks noGrp="1"/>
          </p:cNvSpPr>
          <p:nvPr>
            <p:ph type="title"/>
          </p:nvPr>
        </p:nvSpPr>
        <p:spPr/>
        <p:txBody>
          <a:bodyPr/>
          <a:lstStyle/>
          <a:p>
            <a:r>
              <a:rPr lang="en-GB" dirty="0"/>
              <a:t>Assumptions of pragmatism</a:t>
            </a:r>
          </a:p>
        </p:txBody>
      </p:sp>
      <p:sp>
        <p:nvSpPr>
          <p:cNvPr id="4" name="Content Placeholder 2">
            <a:extLst>
              <a:ext uri="{FF2B5EF4-FFF2-40B4-BE49-F238E27FC236}">
                <a16:creationId xmlns:a16="http://schemas.microsoft.com/office/drawing/2014/main" id="{7E338B9A-4FA8-A2A4-53F3-B6FE7F26EE38}"/>
              </a:ext>
            </a:extLst>
          </p:cNvPr>
          <p:cNvSpPr>
            <a:spLocks noGrp="1"/>
          </p:cNvSpPr>
          <p:nvPr>
            <p:ph idx="1"/>
          </p:nvPr>
        </p:nvSpPr>
        <p:spPr>
          <a:xfrm>
            <a:off x="3868738" y="863600"/>
            <a:ext cx="7315200" cy="5121275"/>
          </a:xfrm>
        </p:spPr>
        <p:txBody>
          <a:bodyPr>
            <a:normAutofit fontScale="92500" lnSpcReduction="10000"/>
          </a:bodyPr>
          <a:lstStyle/>
          <a:p>
            <a:r>
              <a:rPr lang="en-US" b="1" dirty="0"/>
              <a:t>The pragmatist researchers look to the what and how to research based on the intended consequences - where they want to go with it. </a:t>
            </a:r>
            <a:r>
              <a:rPr lang="en-US" dirty="0"/>
              <a:t>Mixed methods researchers need to establish a purpose for their mixing, a rationale for the reasons why quantitative and qualitative data need to be mixed in the first place.</a:t>
            </a:r>
          </a:p>
          <a:p>
            <a:r>
              <a:rPr lang="en-US" b="1" dirty="0"/>
              <a:t>Pragmatists agree that research always occurs in social, historical, political, and other contexts. </a:t>
            </a:r>
            <a:r>
              <a:rPr lang="en-US" dirty="0"/>
              <a:t>In this way, mixed methods studies may include a postmodern turn, a theoretical lens that is reflective of social justice and political aims.</a:t>
            </a:r>
          </a:p>
          <a:p>
            <a:r>
              <a:rPr lang="en-US" b="1" dirty="0"/>
              <a:t>Pragmatists have believed in an external world independent of the mind as well as that lodged in the mind. </a:t>
            </a:r>
            <a:r>
              <a:rPr lang="en-US" dirty="0"/>
              <a:t>But they believe that we need to stop asking questions about reality and the laws of nature (</a:t>
            </a:r>
            <a:r>
              <a:rPr lang="en-US" dirty="0" err="1"/>
              <a:t>Cherryholmes</a:t>
            </a:r>
            <a:r>
              <a:rPr lang="en-US" dirty="0"/>
              <a:t>, 1992). “They would simply like to change the subject” (</a:t>
            </a:r>
            <a:r>
              <a:rPr lang="en-US" dirty="0" err="1"/>
              <a:t>Rorty</a:t>
            </a:r>
            <a:r>
              <a:rPr lang="en-US" dirty="0"/>
              <a:t>, 1990, p. xiv).</a:t>
            </a:r>
          </a:p>
          <a:p>
            <a:r>
              <a:rPr lang="en-US" b="1" dirty="0"/>
              <a:t>Thus, for the mixed methods researcher, pragmatism opens the door to multiple methods, different worldviews, and different assumptions, as well as different forms of data collection and analysis.</a:t>
            </a:r>
          </a:p>
        </p:txBody>
      </p:sp>
      <p:sp>
        <p:nvSpPr>
          <p:cNvPr id="5" name="TextBox 4">
            <a:extLst>
              <a:ext uri="{FF2B5EF4-FFF2-40B4-BE49-F238E27FC236}">
                <a16:creationId xmlns:a16="http://schemas.microsoft.com/office/drawing/2014/main" id="{F755136E-456F-8C5D-6317-992EB2D6DA79}"/>
              </a:ext>
            </a:extLst>
          </p:cNvPr>
          <p:cNvSpPr txBox="1"/>
          <p:nvPr/>
        </p:nvSpPr>
        <p:spPr>
          <a:xfrm>
            <a:off x="0" y="5742950"/>
            <a:ext cx="2947482" cy="338554"/>
          </a:xfrm>
          <a:prstGeom prst="rect">
            <a:avLst/>
          </a:prstGeom>
          <a:noFill/>
        </p:spPr>
        <p:txBody>
          <a:bodyPr wrap="square" rtlCol="0">
            <a:spAutoFit/>
          </a:bodyPr>
          <a:lstStyle/>
          <a:p>
            <a:r>
              <a:rPr lang="en-GB" sz="1600" dirty="0"/>
              <a:t>(Creswell and Creswell, 2018)</a:t>
            </a:r>
          </a:p>
        </p:txBody>
      </p:sp>
    </p:spTree>
    <p:extLst>
      <p:ext uri="{BB962C8B-B14F-4D97-AF65-F5344CB8AC3E}">
        <p14:creationId xmlns:p14="http://schemas.microsoft.com/office/powerpoint/2010/main" val="23241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7B045-BD4D-CADA-A9FB-2081ACD1A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C7E08-13D7-63C0-7A14-A2A87296700A}"/>
              </a:ext>
            </a:extLst>
          </p:cNvPr>
          <p:cNvSpPr>
            <a:spLocks noGrp="1"/>
          </p:cNvSpPr>
          <p:nvPr>
            <p:ph type="title"/>
          </p:nvPr>
        </p:nvSpPr>
        <p:spPr/>
        <p:txBody>
          <a:bodyPr/>
          <a:lstStyle/>
          <a:p>
            <a:r>
              <a:rPr lang="en-US" dirty="0"/>
              <a:t>Mixed methods methodology</a:t>
            </a:r>
            <a:endParaRPr lang="en-GB" dirty="0"/>
          </a:p>
        </p:txBody>
      </p:sp>
    </p:spTree>
    <p:extLst>
      <p:ext uri="{BB962C8B-B14F-4D97-AF65-F5344CB8AC3E}">
        <p14:creationId xmlns:p14="http://schemas.microsoft.com/office/powerpoint/2010/main" val="403257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C743-D13C-51F2-AC1F-6B88407A18E7}"/>
              </a:ext>
            </a:extLst>
          </p:cNvPr>
          <p:cNvSpPr>
            <a:spLocks noGrp="1"/>
          </p:cNvSpPr>
          <p:nvPr>
            <p:ph type="title"/>
          </p:nvPr>
        </p:nvSpPr>
        <p:spPr/>
        <p:txBody>
          <a:bodyPr/>
          <a:lstStyle/>
          <a:p>
            <a:r>
              <a:rPr lang="en-GB" dirty="0"/>
              <a:t>Methodology within a paradigm</a:t>
            </a:r>
          </a:p>
        </p:txBody>
      </p:sp>
      <p:graphicFrame>
        <p:nvGraphicFramePr>
          <p:cNvPr id="4" name="Content Placeholder 4">
            <a:extLst>
              <a:ext uri="{FF2B5EF4-FFF2-40B4-BE49-F238E27FC236}">
                <a16:creationId xmlns:a16="http://schemas.microsoft.com/office/drawing/2014/main" id="{92A5A9BE-4DFA-8A7B-25D7-1E7062BBE2FE}"/>
              </a:ext>
            </a:extLst>
          </p:cNvPr>
          <p:cNvGraphicFramePr>
            <a:graphicFrameLocks noGrp="1"/>
          </p:cNvGraphicFramePr>
          <p:nvPr>
            <p:ph idx="1"/>
            <p:extLst>
              <p:ext uri="{D42A27DB-BD31-4B8C-83A1-F6EECF244321}">
                <p14:modId xmlns:p14="http://schemas.microsoft.com/office/powerpoint/2010/main" val="3235393522"/>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8132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1A42A-0355-DA15-37ED-801CFD62E23B}"/>
              </a:ext>
            </a:extLst>
          </p:cNvPr>
          <p:cNvSpPr>
            <a:spLocks noGrp="1"/>
          </p:cNvSpPr>
          <p:nvPr>
            <p:ph type="title"/>
          </p:nvPr>
        </p:nvSpPr>
        <p:spPr/>
        <p:txBody>
          <a:bodyPr/>
          <a:lstStyle/>
          <a:p>
            <a:r>
              <a:rPr lang="en-GB" dirty="0"/>
              <a:t>Mixed methods methodologies</a:t>
            </a:r>
          </a:p>
        </p:txBody>
      </p:sp>
      <p:pic>
        <p:nvPicPr>
          <p:cNvPr id="5" name="Content Placeholder 4">
            <a:extLst>
              <a:ext uri="{FF2B5EF4-FFF2-40B4-BE49-F238E27FC236}">
                <a16:creationId xmlns:a16="http://schemas.microsoft.com/office/drawing/2014/main" id="{CF4020B4-2AE6-B4EA-7B04-337D69756E6A}"/>
              </a:ext>
            </a:extLst>
          </p:cNvPr>
          <p:cNvPicPr>
            <a:picLocks noGrp="1" noChangeAspect="1"/>
          </p:cNvPicPr>
          <p:nvPr>
            <p:ph idx="1"/>
          </p:nvPr>
        </p:nvPicPr>
        <p:blipFill>
          <a:blip r:embed="rId2"/>
          <a:stretch>
            <a:fillRect/>
          </a:stretch>
        </p:blipFill>
        <p:spPr>
          <a:xfrm>
            <a:off x="3868738" y="1031309"/>
            <a:ext cx="7315200" cy="4785857"/>
          </a:xfrm>
          <a:prstGeom prst="rect">
            <a:avLst/>
          </a:prstGeom>
        </p:spPr>
      </p:pic>
    </p:spTree>
    <p:extLst>
      <p:ext uri="{BB962C8B-B14F-4D97-AF65-F5344CB8AC3E}">
        <p14:creationId xmlns:p14="http://schemas.microsoft.com/office/powerpoint/2010/main" val="2008026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1A42A-0355-DA15-37ED-801CFD62E23B}"/>
              </a:ext>
            </a:extLst>
          </p:cNvPr>
          <p:cNvSpPr>
            <a:spLocks noGrp="1"/>
          </p:cNvSpPr>
          <p:nvPr>
            <p:ph type="title"/>
          </p:nvPr>
        </p:nvSpPr>
        <p:spPr/>
        <p:txBody>
          <a:bodyPr/>
          <a:lstStyle/>
          <a:p>
            <a:r>
              <a:rPr lang="en-GB" dirty="0"/>
              <a:t>Convergent integration</a:t>
            </a:r>
          </a:p>
        </p:txBody>
      </p:sp>
      <p:graphicFrame>
        <p:nvGraphicFramePr>
          <p:cNvPr id="6" name="Content Placeholder 5">
            <a:extLst>
              <a:ext uri="{FF2B5EF4-FFF2-40B4-BE49-F238E27FC236}">
                <a16:creationId xmlns:a16="http://schemas.microsoft.com/office/drawing/2014/main" id="{D68B967A-6F0D-3413-2D6B-09F12FF32DFB}"/>
              </a:ext>
            </a:extLst>
          </p:cNvPr>
          <p:cNvGraphicFramePr>
            <a:graphicFrameLocks noGrp="1"/>
          </p:cNvGraphicFramePr>
          <p:nvPr>
            <p:ph idx="1"/>
            <p:extLst>
              <p:ext uri="{D42A27DB-BD31-4B8C-83A1-F6EECF244321}">
                <p14:modId xmlns:p14="http://schemas.microsoft.com/office/powerpoint/2010/main" val="4202599966"/>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2485523"/>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1159</TotalTime>
  <Words>2488</Words>
  <Application>Microsoft Office PowerPoint</Application>
  <PresentationFormat>Widescreen</PresentationFormat>
  <Paragraphs>207</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Corbel</vt:lpstr>
      <vt:lpstr>Trebuchet MS</vt:lpstr>
      <vt:lpstr>Wingdings 2</vt:lpstr>
      <vt:lpstr>Frame</vt:lpstr>
      <vt:lpstr>Mixed methods methodologies</vt:lpstr>
      <vt:lpstr>Do you see examples of mixed methods research in your field?</vt:lpstr>
      <vt:lpstr>Pragmatism</vt:lpstr>
      <vt:lpstr>Assumptions of pragmatism</vt:lpstr>
      <vt:lpstr>Assumptions of pragmatism</vt:lpstr>
      <vt:lpstr>Mixed methods methodology</vt:lpstr>
      <vt:lpstr>Methodology within a paradigm</vt:lpstr>
      <vt:lpstr>Mixed methods methodologies</vt:lpstr>
      <vt:lpstr>Convergent integration</vt:lpstr>
      <vt:lpstr>Complex mixed methods designs</vt:lpstr>
      <vt:lpstr>Complex mixed methods designs</vt:lpstr>
      <vt:lpstr>Complex mixed methods designs</vt:lpstr>
      <vt:lpstr>Mixed methods experimental (intervention) design</vt:lpstr>
      <vt:lpstr>Mixed methods case study design</vt:lpstr>
      <vt:lpstr>Mixed methods participatory-social justice design</vt:lpstr>
      <vt:lpstr>Mixed methods notation</vt:lpstr>
      <vt:lpstr>Mixed methods evaluation design</vt:lpstr>
      <vt:lpstr>Choosing a mixed methods design</vt:lpstr>
      <vt:lpstr>Choice based on outcomes expected or intent</vt:lpstr>
      <vt:lpstr>Choice based on the timing of the data collection</vt:lpstr>
      <vt:lpstr>Choice based on integrating the data together</vt:lpstr>
      <vt:lpstr>Choice based on the emphasis placed on each database</vt:lpstr>
      <vt:lpstr>Choice based on type of design most suited for a field</vt:lpstr>
      <vt:lpstr>Choice based on a single researcher or team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22</cp:revision>
  <dcterms:created xsi:type="dcterms:W3CDTF">2024-02-12T14:49:44Z</dcterms:created>
  <dcterms:modified xsi:type="dcterms:W3CDTF">2024-04-11T10:48:46Z</dcterms:modified>
</cp:coreProperties>
</file>